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84" r:id="rId1"/>
  </p:sldMasterIdLst>
  <p:notesMasterIdLst>
    <p:notesMasterId r:id="rId41"/>
  </p:notesMasterIdLst>
  <p:sldIdLst>
    <p:sldId id="256" r:id="rId2"/>
    <p:sldId id="258" r:id="rId3"/>
    <p:sldId id="298" r:id="rId4"/>
    <p:sldId id="290" r:id="rId5"/>
    <p:sldId id="288" r:id="rId6"/>
    <p:sldId id="289" r:id="rId7"/>
    <p:sldId id="259" r:id="rId8"/>
    <p:sldId id="262" r:id="rId9"/>
    <p:sldId id="301" r:id="rId10"/>
    <p:sldId id="304" r:id="rId11"/>
    <p:sldId id="302" r:id="rId12"/>
    <p:sldId id="305" r:id="rId13"/>
    <p:sldId id="267" r:id="rId14"/>
    <p:sldId id="294" r:id="rId15"/>
    <p:sldId id="266" r:id="rId16"/>
    <p:sldId id="263" r:id="rId17"/>
    <p:sldId id="264" r:id="rId18"/>
    <p:sldId id="270" r:id="rId19"/>
    <p:sldId id="271" r:id="rId20"/>
    <p:sldId id="306" r:id="rId21"/>
    <p:sldId id="273" r:id="rId22"/>
    <p:sldId id="274" r:id="rId23"/>
    <p:sldId id="275" r:id="rId24"/>
    <p:sldId id="272" r:id="rId25"/>
    <p:sldId id="281" r:id="rId26"/>
    <p:sldId id="276" r:id="rId27"/>
    <p:sldId id="295" r:id="rId28"/>
    <p:sldId id="307" r:id="rId29"/>
    <p:sldId id="308" r:id="rId30"/>
    <p:sldId id="309" r:id="rId31"/>
    <p:sldId id="310" r:id="rId32"/>
    <p:sldId id="311" r:id="rId33"/>
    <p:sldId id="296" r:id="rId34"/>
    <p:sldId id="312" r:id="rId35"/>
    <p:sldId id="313" r:id="rId36"/>
    <p:sldId id="314" r:id="rId37"/>
    <p:sldId id="315" r:id="rId38"/>
    <p:sldId id="269" r:id="rId39"/>
    <p:sldId id="30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009DD9"/>
    <a:srgbClr val="ED78AC"/>
    <a:srgbClr val="F47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092748-760D-4ECB-9863-7707C49F566A}" v="9" dt="2024-08-21T13:02:09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3602" autoAdjust="0"/>
  </p:normalViewPr>
  <p:slideViewPr>
    <p:cSldViewPr snapToGrid="0">
      <p:cViewPr varScale="1">
        <p:scale>
          <a:sx n="67" d="100"/>
          <a:sy n="67" d="100"/>
        </p:scale>
        <p:origin x="126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95F313E-EF4A-4B8A-B766-C9A8B59D6E12}" type="datetimeFigureOut">
              <a:rPr lang="he-IL" smtClean="0"/>
              <a:t>תשפ"ד-אב-כ"ט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4DFCCCE-C52A-4408-9AB2-F53162020F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0761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לא הכי נדרש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9274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נגיד שאנחנו בונים אלטרנטיבה ל-</a:t>
            </a:r>
            <a:r>
              <a:rPr lang="en-US" dirty="0" err="1"/>
              <a:t>TheBlueAlliance</a:t>
            </a:r>
            <a:endParaRPr lang="he-IL" dirty="0"/>
          </a:p>
          <a:p>
            <a:r>
              <a:rPr lang="he-IL" dirty="0"/>
              <a:t>המחלקה הזו עוסקת בכל השכבות (</a:t>
            </a:r>
            <a:r>
              <a:rPr lang="en-US" dirty="0"/>
              <a:t>n-tier design</a:t>
            </a:r>
            <a:r>
              <a:rPr lang="he-IL" dirty="0"/>
              <a:t> – נושא שיחכה להזדמנות אחרת):</a:t>
            </a:r>
          </a:p>
          <a:p>
            <a:r>
              <a:rPr lang="he-IL" dirty="0"/>
              <a:t>היא מייצרת דפי </a:t>
            </a:r>
            <a:r>
              <a:rPr lang="en-US" dirty="0"/>
              <a:t>HTML</a:t>
            </a:r>
            <a:r>
              <a:rPr lang="he-IL" dirty="0"/>
              <a:t>, היא מתעסקת </a:t>
            </a:r>
            <a:r>
              <a:rPr lang="he-IL" dirty="0" err="1"/>
              <a:t>בדאטאבייס</a:t>
            </a:r>
            <a:r>
              <a:rPr lang="he-IL" dirty="0"/>
              <a:t>, היא מתעסקת ב-</a:t>
            </a:r>
            <a:r>
              <a:rPr lang="en-US" dirty="0"/>
              <a:t>Business logic</a:t>
            </a:r>
            <a:r>
              <a:rPr lang="he-IL" dirty="0"/>
              <a:t> (אחת השכבות ב-</a:t>
            </a:r>
            <a:r>
              <a:rPr lang="en-US" dirty="0"/>
              <a:t>n-tier</a:t>
            </a:r>
            <a:r>
              <a:rPr lang="he-IL" dirty="0"/>
              <a:t>)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840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פיצלנו תפקידים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6781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פיצלנו תפקידים עוד יותר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5209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באופן קצת אירוני, קשה להפריד צמידות מלכידות כקונספט</a:t>
            </a:r>
          </a:p>
          <a:p>
            <a:r>
              <a:rPr lang="he-IL" dirty="0"/>
              <a:t>לכידות: מדד של מודול בתוך עצמו, כמה הוא מגובש ומקיים </a:t>
            </a:r>
            <a:r>
              <a:rPr lang="en-US" dirty="0"/>
              <a:t>SRP</a:t>
            </a:r>
            <a:endParaRPr lang="he-IL" dirty="0"/>
          </a:p>
          <a:p>
            <a:r>
              <a:rPr lang="he-IL" dirty="0"/>
              <a:t>צמידות: כמה שני מודולים (או יותר) מעורבבים אחד בשני – כמה שינוי באחד גורר חובת שינוי באחר</a:t>
            </a:r>
          </a:p>
          <a:p>
            <a:r>
              <a:rPr lang="he-IL" dirty="0"/>
              <a:t>לרוב לכידות נמוכה (רע) גוררת צמידות גבוהה (רע), וצמידות גבוהה (רע) גוררת לכידות נמוכה (רע)</a:t>
            </a:r>
          </a:p>
          <a:p>
            <a:r>
              <a:rPr lang="he-IL" dirty="0"/>
              <a:t>אבל זו דוגמה </a:t>
            </a:r>
            <a:r>
              <a:rPr lang="he-IL" u="sng" dirty="0"/>
              <a:t>שאולי</a:t>
            </a:r>
            <a:r>
              <a:rPr lang="he-IL" u="none" dirty="0"/>
              <a:t> אפשר לומר עליה שיש בה לכידות גבוהה (טוב) וצמידות גבוהה (רע)</a:t>
            </a:r>
          </a:p>
          <a:p>
            <a:r>
              <a:rPr lang="he-IL" dirty="0"/>
              <a:t>השכבות והקונספטים מופרדים (לכידות גבוהה – טוב), אבל החלק שאחראי על ליצור דפים מתעסק ברמת </a:t>
            </a:r>
            <a:r>
              <a:rPr lang="he-IL" dirty="0" err="1"/>
              <a:t>הדאטאבייס</a:t>
            </a:r>
            <a:r>
              <a:rPr lang="he-IL" dirty="0"/>
              <a:t>. אם נשנה איך </a:t>
            </a:r>
            <a:r>
              <a:rPr lang="he-IL" dirty="0" err="1"/>
              <a:t>שהדאטאבייס</a:t>
            </a:r>
            <a:r>
              <a:rPr lang="he-IL" dirty="0"/>
              <a:t> עובד, נצטרך לעשות הרבה שינויים בשכבה הזו, כלומר, צמידות גבוהה.</a:t>
            </a:r>
          </a:p>
          <a:p>
            <a:r>
              <a:rPr lang="he-IL" dirty="0"/>
              <a:t>אין דבר כזה צמידות אפס בין כל המודולים כי אחרת אין קוד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724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הקוד הזה לא אמיתי וטוב שכך</a:t>
            </a:r>
          </a:p>
          <a:p>
            <a:r>
              <a:rPr lang="he-IL" dirty="0"/>
              <a:t>שלב ראשון: ביטויים חוזרים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4173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הקוד הזה לא אמיתי וטוב שכך</a:t>
            </a:r>
          </a:p>
          <a:p>
            <a:r>
              <a:rPr lang="he-IL" dirty="0"/>
              <a:t>שלב ראשון: ביטויים חוזרים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384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יותר טוב, אבל אפשר גם להביע חלק מהביטויים האלה במילים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1716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ובנוסף, בלי מספרי קסם!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737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עוד יש מה לעשות – למשל לפצל ליותר מחלקות ופונקציות ולהכניס יחידות מידה אבל התחלה טובה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4366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מבוסס על מקרה אמיתי (לא חשוב שמות)</a:t>
            </a:r>
          </a:p>
          <a:p>
            <a:r>
              <a:rPr lang="he-IL" dirty="0"/>
              <a:t>לא מונחה פקודות וזה כבר חבל</a:t>
            </a:r>
          </a:p>
          <a:p>
            <a:r>
              <a:rPr lang="he-IL" dirty="0"/>
              <a:t>במקרה הזה ה-</a:t>
            </a:r>
            <a:r>
              <a:rPr lang="en-US" dirty="0"/>
              <a:t>Robot.java</a:t>
            </a:r>
            <a:r>
              <a:rPr lang="he-IL" dirty="0"/>
              <a:t> הוא </a:t>
            </a:r>
            <a:r>
              <a:rPr lang="en-US" dirty="0"/>
              <a:t>god object</a:t>
            </a:r>
          </a:p>
          <a:p>
            <a:r>
              <a:rPr lang="he-IL" dirty="0"/>
              <a:t>לעשות </a:t>
            </a:r>
            <a:r>
              <a:rPr lang="en-US" dirty="0"/>
              <a:t>extract method</a:t>
            </a:r>
            <a:r>
              <a:rPr lang="he-IL" dirty="0"/>
              <a:t> לא יעשה אותו פחות </a:t>
            </a:r>
            <a:r>
              <a:rPr lang="en-US" dirty="0"/>
              <a:t>god object</a:t>
            </a:r>
            <a:r>
              <a:rPr lang="he-IL" dirty="0"/>
              <a:t> אבל לפחות הפונקציות יהיו קצרות יותר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487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לא רק </a:t>
            </a:r>
            <a:r>
              <a:rPr lang="he-IL" dirty="0" err="1"/>
              <a:t>למנטורים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66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עדיין </a:t>
            </a:r>
            <a:r>
              <a:rPr lang="en-US" dirty="0"/>
              <a:t>god object</a:t>
            </a:r>
            <a:r>
              <a:rPr lang="he-IL" dirty="0"/>
              <a:t> אבל שיפור: פונקציות קצרות יותר ונתנו שם לדברים שאפשר לתת להם שם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7212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המחלקה הזו אחראית לשני דברים – יש לה שני כובעים והיא מפרה את עקרון </a:t>
            </a:r>
            <a:r>
              <a:rPr lang="en-US" dirty="0"/>
              <a:t>SRP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54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סובייקטיבי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553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רוחבי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80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אחלה </a:t>
            </a:r>
            <a:r>
              <a:rPr lang="he-IL" dirty="0" err="1"/>
              <a:t>גאג</a:t>
            </a:r>
            <a:r>
              <a:rPr lang="he-IL" dirty="0"/>
              <a:t> ויזואלי מאחלה פרק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344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8736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5077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מדדים לאיכות קוד: על הצורה שבה אנחנו מחלקים רעיונות למודולים ושבה מודולים מתקשרים אחד עם השני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1747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אנלוגיה נפוצה ללכידות</a:t>
            </a:r>
          </a:p>
          <a:p>
            <a:r>
              <a:rPr lang="he-IL" dirty="0"/>
              <a:t>לא מערכות כוכבים הפעם, אלו פונקציות של מודולים שונים (אדום וכחול)</a:t>
            </a:r>
          </a:p>
          <a:p>
            <a:r>
              <a:rPr lang="he-IL" dirty="0"/>
              <a:t>המיקום הגאומטרי בערך מציין באיזה "תחום" נוגעת הפונקציה</a:t>
            </a:r>
          </a:p>
          <a:p>
            <a:r>
              <a:rPr lang="he-IL" dirty="0"/>
              <a:t>לכידות טובה = לכידות גבוהה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FCCCE-C52A-4408-9AB2-F53162020FE2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953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8ADA520-7FCC-486F-BAE1-9BE79618E60F}" type="datetime13">
              <a:rPr lang="he-IL" smtClean="0"/>
              <a:t>2024/09/02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639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2454-A8A4-4B62-BA04-95ECAB5DC6A0}" type="datetime13">
              <a:rPr lang="he-IL" smtClean="0"/>
              <a:t>2024/09/02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5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EEC6280-0F4D-4AA1-A8DF-0CFC8772A0E0}" type="datetime13">
              <a:rPr lang="he-IL" smtClean="0"/>
              <a:t>2024/09/02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223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F10A-ABA4-4EB4-95D2-15B8FDD7726E}" type="datetime13">
              <a:rPr lang="he-IL" smtClean="0"/>
              <a:t>2024/09/02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505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DBD7C8-A581-495D-B0D8-FC5C0BBC4CBA}" type="datetime13">
              <a:rPr lang="he-IL" smtClean="0"/>
              <a:t>2024/09/02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6668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1AA0-4D05-4497-98BF-A6AA5FB37D6C}" type="datetime13">
              <a:rPr lang="he-IL" smtClean="0"/>
              <a:t>2024/09/02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568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1CF2-FB9E-4D49-9F77-E7BEE348C075}" type="datetime13">
              <a:rPr lang="he-IL" smtClean="0"/>
              <a:t>2024/09/02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456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E20B8-0535-44D0-8536-3A40D3861280}" type="datetime13">
              <a:rPr lang="he-IL" smtClean="0"/>
              <a:t>2024/09/02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067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1727-7031-46E6-A2F8-781FD443051C}" type="datetime13">
              <a:rPr lang="he-IL" smtClean="0"/>
              <a:t>2024/09/02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603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CDA0-2945-42A9-9BE5-E9F67B9DB8AE}" type="datetime13">
              <a:rPr lang="he-IL" smtClean="0"/>
              <a:t>2024/09/02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630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5F1A-0598-44A0-8E2D-B941AA019B67}" type="datetime13">
              <a:rPr lang="he-IL" smtClean="0"/>
              <a:t>2024/09/02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471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7C93784-F5F8-4937-8D0A-F889385D0203}" type="datetime13">
              <a:rPr lang="he-IL" smtClean="0"/>
              <a:t>2024/09/02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7F3D44A1-7AC6-42C1-B2CD-D5E8141F9B5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1183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dlv-frc.github.io/conventions/#%D7%A9%D7%9E%D7%95%D7%AA" TargetMode="External"/><Relationship Id="rId2" Type="http://schemas.openxmlformats.org/officeDocument/2006/relationships/hyperlink" Target="https://ydlv-frc.github.io/convention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idea/extract-into-class-refactorings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dlv-frc.github.io/conventions/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github.com/ydlv-fr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www.facebook.com/yuval.dolev.frc.mento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CAF0AB-0AB9-B5B5-6883-3668C37B8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נושאים באיכות קוד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26DBF31-9408-E8A9-C4F5-DE6E24982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יובל דולב</a:t>
            </a:r>
          </a:p>
        </p:txBody>
      </p:sp>
      <p:sp>
        <p:nvSpPr>
          <p:cNvPr id="5" name="כותרת משנה 2">
            <a:extLst>
              <a:ext uri="{FF2B5EF4-FFF2-40B4-BE49-F238E27FC236}">
                <a16:creationId xmlns:a16="http://schemas.microsoft.com/office/drawing/2014/main" id="{DA1760B4-E118-FD2C-D81E-8E937310E533}"/>
              </a:ext>
            </a:extLst>
          </p:cNvPr>
          <p:cNvSpPr txBox="1">
            <a:spLocks/>
          </p:cNvSpPr>
          <p:nvPr/>
        </p:nvSpPr>
        <p:spPr>
          <a:xfrm>
            <a:off x="0" y="5926667"/>
            <a:ext cx="12192000" cy="9313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IP notice: I’ve made an effort to label the source of every image (except logos) and to adhere to the usage rights of every image. If I’ve made a mistake, I apologize in advance.</a:t>
            </a:r>
          </a:p>
          <a:p>
            <a:pPr algn="l" rtl="0"/>
            <a:r>
              <a:rPr lang="en-US" dirty="0"/>
              <a:t>If you own the IP rights to an image that was used here in a way that isn’t to your liking, or wasn’t attributed correctly, contact me on my Facebook page – link in the last slide.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24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>
            <a:extLst>
              <a:ext uri="{FF2B5EF4-FFF2-40B4-BE49-F238E27FC236}">
                <a16:creationId xmlns:a16="http://schemas.microsoft.com/office/drawing/2014/main" id="{50E00EDE-A352-3714-4746-AA6D56CE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סיבוכיות קוגניטיבית – אנלוגיה</a:t>
            </a:r>
          </a:p>
        </p:txBody>
      </p:sp>
      <p:pic>
        <p:nvPicPr>
          <p:cNvPr id="1026" name="Picture 2" descr="Don't Blink! | Blink | Doctor Who">
            <a:extLst>
              <a:ext uri="{FF2B5EF4-FFF2-40B4-BE49-F238E27FC236}">
                <a16:creationId xmlns:a16="http://schemas.microsoft.com/office/drawing/2014/main" id="{02E3D02C-E2D6-6D46-DCA8-B65AA65E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84" y="1792936"/>
            <a:ext cx="9078350" cy="510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EB5B47A-20C9-60EB-B18C-66C5FBBD97F9}"/>
              </a:ext>
            </a:extLst>
          </p:cNvPr>
          <p:cNvSpPr txBox="1"/>
          <p:nvPr/>
        </p:nvSpPr>
        <p:spPr>
          <a:xfrm>
            <a:off x="1555784" y="5610578"/>
            <a:ext cx="907835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+mj-lt"/>
              </a:rPr>
              <a:t>Don’t blink!</a:t>
            </a:r>
            <a:endParaRPr lang="he-IL" sz="4800" b="1" dirty="0">
              <a:ln w="19050"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FEC87D3-477C-56EA-6E7A-BFAC20521F7A}"/>
              </a:ext>
            </a:extLst>
          </p:cNvPr>
          <p:cNvSpPr txBox="1"/>
          <p:nvPr/>
        </p:nvSpPr>
        <p:spPr>
          <a:xfrm>
            <a:off x="1555784" y="6488668"/>
            <a:ext cx="26980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BBC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CC93D3A-FAFC-2ECF-49F7-20C32F84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842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>
            <a:extLst>
              <a:ext uri="{FF2B5EF4-FFF2-40B4-BE49-F238E27FC236}">
                <a16:creationId xmlns:a16="http://schemas.microsoft.com/office/drawing/2014/main" id="{50E00EDE-A352-3714-4746-AA6D56CE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סיבוכיות קוגניטיבית – מה זה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3C90D53-BCC9-1272-9677-16651A71C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8" y="70969"/>
            <a:ext cx="11202963" cy="6716062"/>
          </a:xfrm>
          <a:prstGeom prst="rect">
            <a:avLst/>
          </a:prstGeom>
        </p:spPr>
      </p:pic>
      <p:sp>
        <p:nvSpPr>
          <p:cNvPr id="2" name="צורה חופשית: צורה 1">
            <a:extLst>
              <a:ext uri="{FF2B5EF4-FFF2-40B4-BE49-F238E27FC236}">
                <a16:creationId xmlns:a16="http://schemas.microsoft.com/office/drawing/2014/main" id="{DF8494D3-1D77-910B-E512-F5E8233941FB}"/>
              </a:ext>
            </a:extLst>
          </p:cNvPr>
          <p:cNvSpPr/>
          <p:nvPr/>
        </p:nvSpPr>
        <p:spPr>
          <a:xfrm>
            <a:off x="7928658" y="3402957"/>
            <a:ext cx="1990846" cy="937549"/>
          </a:xfrm>
          <a:custGeom>
            <a:avLst/>
            <a:gdLst>
              <a:gd name="connsiteX0" fmla="*/ 1990846 w 1990846"/>
              <a:gd name="connsiteY0" fmla="*/ 23149 h 937549"/>
              <a:gd name="connsiteX1" fmla="*/ 1574157 w 1990846"/>
              <a:gd name="connsiteY1" fmla="*/ 0 h 937549"/>
              <a:gd name="connsiteX2" fmla="*/ 1006998 w 1990846"/>
              <a:gd name="connsiteY2" fmla="*/ 46299 h 937549"/>
              <a:gd name="connsiteX3" fmla="*/ 601884 w 1990846"/>
              <a:gd name="connsiteY3" fmla="*/ 416689 h 937549"/>
              <a:gd name="connsiteX4" fmla="*/ 370390 w 1990846"/>
              <a:gd name="connsiteY4" fmla="*/ 937549 h 937549"/>
              <a:gd name="connsiteX5" fmla="*/ 0 w 1990846"/>
              <a:gd name="connsiteY5" fmla="*/ 729205 h 937549"/>
              <a:gd name="connsiteX6" fmla="*/ 254643 w 1990846"/>
              <a:gd name="connsiteY6" fmla="*/ 150471 h 937549"/>
              <a:gd name="connsiteX7" fmla="*/ 601884 w 1990846"/>
              <a:gd name="connsiteY7" fmla="*/ 474562 h 93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0846" h="937549">
                <a:moveTo>
                  <a:pt x="1990846" y="23149"/>
                </a:moveTo>
                <a:lnTo>
                  <a:pt x="1574157" y="0"/>
                </a:lnTo>
                <a:lnTo>
                  <a:pt x="1006998" y="46299"/>
                </a:lnTo>
                <a:lnTo>
                  <a:pt x="601884" y="416689"/>
                </a:lnTo>
                <a:lnTo>
                  <a:pt x="370390" y="937549"/>
                </a:lnTo>
                <a:lnTo>
                  <a:pt x="0" y="729205"/>
                </a:lnTo>
                <a:lnTo>
                  <a:pt x="254643" y="150471"/>
                </a:lnTo>
                <a:lnTo>
                  <a:pt x="601884" y="47456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צורה חופשית: צורה 3">
            <a:extLst>
              <a:ext uri="{FF2B5EF4-FFF2-40B4-BE49-F238E27FC236}">
                <a16:creationId xmlns:a16="http://schemas.microsoft.com/office/drawing/2014/main" id="{CEE1F651-0259-B819-72F2-18A9A5C5592A}"/>
              </a:ext>
            </a:extLst>
          </p:cNvPr>
          <p:cNvSpPr/>
          <p:nvPr/>
        </p:nvSpPr>
        <p:spPr>
          <a:xfrm>
            <a:off x="5590572" y="1840375"/>
            <a:ext cx="3715474" cy="3993266"/>
          </a:xfrm>
          <a:custGeom>
            <a:avLst/>
            <a:gdLst>
              <a:gd name="connsiteX0" fmla="*/ 3715474 w 3715474"/>
              <a:gd name="connsiteY0" fmla="*/ 3993266 h 3993266"/>
              <a:gd name="connsiteX1" fmla="*/ 3183038 w 3715474"/>
              <a:gd name="connsiteY1" fmla="*/ 3680749 h 3993266"/>
              <a:gd name="connsiteX2" fmla="*/ 1909823 w 3715474"/>
              <a:gd name="connsiteY2" fmla="*/ 3495554 h 3993266"/>
              <a:gd name="connsiteX3" fmla="*/ 856527 w 3715474"/>
              <a:gd name="connsiteY3" fmla="*/ 2696901 h 3993266"/>
              <a:gd name="connsiteX4" fmla="*/ 694481 w 3715474"/>
              <a:gd name="connsiteY4" fmla="*/ 2048719 h 3993266"/>
              <a:gd name="connsiteX5" fmla="*/ 1006998 w 3715474"/>
              <a:gd name="connsiteY5" fmla="*/ 1875098 h 3993266"/>
              <a:gd name="connsiteX6" fmla="*/ 1574157 w 3715474"/>
              <a:gd name="connsiteY6" fmla="*/ 1273215 h 3993266"/>
              <a:gd name="connsiteX7" fmla="*/ 2476982 w 3715474"/>
              <a:gd name="connsiteY7" fmla="*/ 844952 h 3993266"/>
              <a:gd name="connsiteX8" fmla="*/ 2731625 w 3715474"/>
              <a:gd name="connsiteY8" fmla="*/ 520860 h 3993266"/>
              <a:gd name="connsiteX9" fmla="*/ 2673752 w 3715474"/>
              <a:gd name="connsiteY9" fmla="*/ 0 h 3993266"/>
              <a:gd name="connsiteX10" fmla="*/ 2233914 w 3715474"/>
              <a:gd name="connsiteY10" fmla="*/ 92597 h 3993266"/>
              <a:gd name="connsiteX11" fmla="*/ 729205 w 3715474"/>
              <a:gd name="connsiteY11" fmla="*/ 462987 h 3993266"/>
              <a:gd name="connsiteX12" fmla="*/ 324091 w 3715474"/>
              <a:gd name="connsiteY12" fmla="*/ 717630 h 3993266"/>
              <a:gd name="connsiteX13" fmla="*/ 0 w 3715474"/>
              <a:gd name="connsiteY13" fmla="*/ 671331 h 3993266"/>
              <a:gd name="connsiteX14" fmla="*/ 138896 w 3715474"/>
              <a:gd name="connsiteY14" fmla="*/ 219919 h 3993266"/>
              <a:gd name="connsiteX15" fmla="*/ 706056 w 3715474"/>
              <a:gd name="connsiteY15" fmla="*/ 497711 h 399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15474" h="3993266">
                <a:moveTo>
                  <a:pt x="3715474" y="3993266"/>
                </a:moveTo>
                <a:lnTo>
                  <a:pt x="3183038" y="3680749"/>
                </a:lnTo>
                <a:lnTo>
                  <a:pt x="1909823" y="3495554"/>
                </a:lnTo>
                <a:lnTo>
                  <a:pt x="856527" y="2696901"/>
                </a:lnTo>
                <a:lnTo>
                  <a:pt x="694481" y="2048719"/>
                </a:lnTo>
                <a:lnTo>
                  <a:pt x="1006998" y="1875098"/>
                </a:lnTo>
                <a:lnTo>
                  <a:pt x="1574157" y="1273215"/>
                </a:lnTo>
                <a:lnTo>
                  <a:pt x="2476982" y="844952"/>
                </a:lnTo>
                <a:lnTo>
                  <a:pt x="2731625" y="520860"/>
                </a:lnTo>
                <a:lnTo>
                  <a:pt x="2673752" y="0"/>
                </a:lnTo>
                <a:lnTo>
                  <a:pt x="2233914" y="92597"/>
                </a:lnTo>
                <a:lnTo>
                  <a:pt x="729205" y="462987"/>
                </a:lnTo>
                <a:lnTo>
                  <a:pt x="324091" y="717630"/>
                </a:lnTo>
                <a:lnTo>
                  <a:pt x="0" y="671331"/>
                </a:lnTo>
                <a:lnTo>
                  <a:pt x="138896" y="219919"/>
                </a:lnTo>
                <a:lnTo>
                  <a:pt x="706056" y="497711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צורה חופשית: צורה 7">
            <a:extLst>
              <a:ext uri="{FF2B5EF4-FFF2-40B4-BE49-F238E27FC236}">
                <a16:creationId xmlns:a16="http://schemas.microsoft.com/office/drawing/2014/main" id="{3E41B0D0-DFBC-52D3-60BB-579993D6A45C}"/>
              </a:ext>
            </a:extLst>
          </p:cNvPr>
          <p:cNvSpPr/>
          <p:nvPr/>
        </p:nvSpPr>
        <p:spPr>
          <a:xfrm>
            <a:off x="1539433" y="3217762"/>
            <a:ext cx="3345083" cy="1145894"/>
          </a:xfrm>
          <a:custGeom>
            <a:avLst/>
            <a:gdLst>
              <a:gd name="connsiteX0" fmla="*/ 2905245 w 3345083"/>
              <a:gd name="connsiteY0" fmla="*/ 1145894 h 1145894"/>
              <a:gd name="connsiteX1" fmla="*/ 3345083 w 3345083"/>
              <a:gd name="connsiteY1" fmla="*/ 544010 h 1145894"/>
              <a:gd name="connsiteX2" fmla="*/ 2882096 w 3345083"/>
              <a:gd name="connsiteY2" fmla="*/ 243068 h 1145894"/>
              <a:gd name="connsiteX3" fmla="*/ 2442258 w 3345083"/>
              <a:gd name="connsiteY3" fmla="*/ 11575 h 1145894"/>
              <a:gd name="connsiteX4" fmla="*/ 1597306 w 3345083"/>
              <a:gd name="connsiteY4" fmla="*/ 0 h 1145894"/>
              <a:gd name="connsiteX5" fmla="*/ 358815 w 3345083"/>
              <a:gd name="connsiteY5" fmla="*/ 115747 h 1145894"/>
              <a:gd name="connsiteX6" fmla="*/ 0 w 3345083"/>
              <a:gd name="connsiteY6" fmla="*/ 393539 h 114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5083" h="1145894">
                <a:moveTo>
                  <a:pt x="2905245" y="1145894"/>
                </a:moveTo>
                <a:lnTo>
                  <a:pt x="3345083" y="544010"/>
                </a:lnTo>
                <a:lnTo>
                  <a:pt x="2882096" y="243068"/>
                </a:lnTo>
                <a:lnTo>
                  <a:pt x="2442258" y="11575"/>
                </a:lnTo>
                <a:lnTo>
                  <a:pt x="1597306" y="0"/>
                </a:lnTo>
                <a:lnTo>
                  <a:pt x="358815" y="115747"/>
                </a:lnTo>
                <a:lnTo>
                  <a:pt x="0" y="393539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031BFAA5-FB92-0D00-DEA5-FEF2394E06CD}"/>
              </a:ext>
            </a:extLst>
          </p:cNvPr>
          <p:cNvSpPr/>
          <p:nvPr/>
        </p:nvSpPr>
        <p:spPr>
          <a:xfrm>
            <a:off x="3970116" y="1423686"/>
            <a:ext cx="1088021" cy="1828800"/>
          </a:xfrm>
          <a:custGeom>
            <a:avLst/>
            <a:gdLst>
              <a:gd name="connsiteX0" fmla="*/ 0 w 1088021"/>
              <a:gd name="connsiteY0" fmla="*/ 1828800 h 1828800"/>
              <a:gd name="connsiteX1" fmla="*/ 11575 w 1088021"/>
              <a:gd name="connsiteY1" fmla="*/ 1041722 h 1828800"/>
              <a:gd name="connsiteX2" fmla="*/ 11575 w 1088021"/>
              <a:gd name="connsiteY2" fmla="*/ 879676 h 1828800"/>
              <a:gd name="connsiteX3" fmla="*/ 150471 w 1088021"/>
              <a:gd name="connsiteY3" fmla="*/ 0 h 1828800"/>
              <a:gd name="connsiteX4" fmla="*/ 1088021 w 1088021"/>
              <a:gd name="connsiteY4" fmla="*/ 763929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021" h="1828800">
                <a:moveTo>
                  <a:pt x="0" y="1828800"/>
                </a:moveTo>
                <a:lnTo>
                  <a:pt x="11575" y="1041722"/>
                </a:lnTo>
                <a:lnTo>
                  <a:pt x="11575" y="879676"/>
                </a:lnTo>
                <a:lnTo>
                  <a:pt x="150471" y="0"/>
                </a:lnTo>
                <a:lnTo>
                  <a:pt x="1088021" y="763929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צורה חופשית: צורה 9">
            <a:extLst>
              <a:ext uri="{FF2B5EF4-FFF2-40B4-BE49-F238E27FC236}">
                <a16:creationId xmlns:a16="http://schemas.microsoft.com/office/drawing/2014/main" id="{F3C9465D-AA73-2FA5-926A-928CD7A5B47B}"/>
              </a:ext>
            </a:extLst>
          </p:cNvPr>
          <p:cNvSpPr/>
          <p:nvPr/>
        </p:nvSpPr>
        <p:spPr>
          <a:xfrm>
            <a:off x="2465408" y="844952"/>
            <a:ext cx="983848" cy="2326511"/>
          </a:xfrm>
          <a:custGeom>
            <a:avLst/>
            <a:gdLst>
              <a:gd name="connsiteX0" fmla="*/ 671331 w 983848"/>
              <a:gd name="connsiteY0" fmla="*/ 2326511 h 2326511"/>
              <a:gd name="connsiteX1" fmla="*/ 613458 w 983848"/>
              <a:gd name="connsiteY1" fmla="*/ 1828800 h 2326511"/>
              <a:gd name="connsiteX2" fmla="*/ 0 w 983848"/>
              <a:gd name="connsiteY2" fmla="*/ 1296364 h 2326511"/>
              <a:gd name="connsiteX3" fmla="*/ 243068 w 983848"/>
              <a:gd name="connsiteY3" fmla="*/ 868101 h 2326511"/>
              <a:gd name="connsiteX4" fmla="*/ 520860 w 983848"/>
              <a:gd name="connsiteY4" fmla="*/ 532435 h 2326511"/>
              <a:gd name="connsiteX5" fmla="*/ 983848 w 983848"/>
              <a:gd name="connsiteY5" fmla="*/ 300942 h 2326511"/>
              <a:gd name="connsiteX6" fmla="*/ 902825 w 983848"/>
              <a:gd name="connsiteY6" fmla="*/ 0 h 23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3848" h="2326511">
                <a:moveTo>
                  <a:pt x="671331" y="2326511"/>
                </a:moveTo>
                <a:lnTo>
                  <a:pt x="613458" y="1828800"/>
                </a:lnTo>
                <a:lnTo>
                  <a:pt x="0" y="1296364"/>
                </a:lnTo>
                <a:lnTo>
                  <a:pt x="243068" y="868101"/>
                </a:lnTo>
                <a:lnTo>
                  <a:pt x="520860" y="532435"/>
                </a:lnTo>
                <a:lnTo>
                  <a:pt x="983848" y="300942"/>
                </a:lnTo>
                <a:lnTo>
                  <a:pt x="902825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5730AEA7-0049-FAE9-D207-F2A87186AEE8}"/>
              </a:ext>
            </a:extLst>
          </p:cNvPr>
          <p:cNvCxnSpPr>
            <a:stCxn id="10" idx="1"/>
            <a:endCxn id="9" idx="1"/>
          </p:cNvCxnSpPr>
          <p:nvPr/>
        </p:nvCxnSpPr>
        <p:spPr>
          <a:xfrm flipV="1">
            <a:off x="3078866" y="2465408"/>
            <a:ext cx="902825" cy="208344"/>
          </a:xfrm>
          <a:prstGeom prst="lin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מלבן 2">
            <a:extLst>
              <a:ext uri="{FF2B5EF4-FFF2-40B4-BE49-F238E27FC236}">
                <a16:creationId xmlns:a16="http://schemas.microsoft.com/office/drawing/2014/main" id="{E5C4E8CC-B102-A488-EDBA-19677A4CE18C}"/>
              </a:ext>
            </a:extLst>
          </p:cNvPr>
          <p:cNvSpPr/>
          <p:nvPr/>
        </p:nvSpPr>
        <p:spPr>
          <a:xfrm>
            <a:off x="494518" y="6163733"/>
            <a:ext cx="11202963" cy="62329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64759E0-297C-A52F-02C6-E5F50DD7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11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4" grpId="0" animBg="1"/>
      <p:bldP spid="8" grpId="0" animBg="1"/>
      <p:bldP spid="9" grpId="0" animBg="1"/>
      <p:bldP spid="1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F1B4F7FF-541D-B3B3-D6B8-3773CB56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מסקנות מהאנלוגיה שלנו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3">
                <a:extLst>
                  <a:ext uri="{FF2B5EF4-FFF2-40B4-BE49-F238E27FC236}">
                    <a16:creationId xmlns:a16="http://schemas.microsoft.com/office/drawing/2014/main" id="{65634C07-1388-2C52-D0F2-6EA497DE7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he-IL" dirty="0"/>
                  <a:t>ככל שיש פחות דברים להחזיק בראש, יותר קל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he-IL" dirty="0"/>
                  <a:t>)</a:t>
                </a:r>
              </a:p>
              <a:p>
                <a:r>
                  <a:rPr lang="he-IL" dirty="0"/>
                  <a:t>אפשר לאסוף "דברים" לתוך דבר אחד כדי להחזיק אותם בראש בקלות</a:t>
                </a:r>
              </a:p>
              <a:p>
                <a:r>
                  <a:rPr lang="he-IL" dirty="0"/>
                  <a:t>אף אנלוגיה לא מושלמת: מערכות הכוכבים לא קיימות באמת, הקשרים בין החלקים בקוד שלנו כן קיימים (בערך)</a:t>
                </a:r>
              </a:p>
              <a:p>
                <a:endParaRPr lang="he-IL" dirty="0"/>
              </a:p>
              <a:p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4" name="מציין מיקום תוכן 3">
                <a:extLst>
                  <a:ext uri="{FF2B5EF4-FFF2-40B4-BE49-F238E27FC236}">
                    <a16:creationId xmlns:a16="http://schemas.microsoft.com/office/drawing/2014/main" id="{65634C07-1388-2C52-D0F2-6EA497DE7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594" r="-7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413B248E-7AF9-2B9C-3E43-22947B10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690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7BDF64F-D3E2-E561-6975-BB6B8B64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העקרון הכי חשוב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CC9290A-E010-C567-0309-0C84E63A5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 rtl="0">
              <a:buNone/>
            </a:pPr>
            <a:r>
              <a:rPr lang="en-US" sz="8800" dirty="0"/>
              <a:t>Write code for humans FIRST, computers SECOND</a:t>
            </a:r>
            <a:endParaRPr lang="he-IL" sz="8800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08BE359-C14D-1E95-E766-05AECD72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529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AA0842-DD12-E0BB-D432-7CE77068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כללים חשובים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BABD900-84D2-01CA-49A6-FF2D7221B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עדיף הרבה פונקציות קצרות ממעט פונקציות ארוכות</a:t>
            </a:r>
          </a:p>
          <a:p>
            <a:r>
              <a:rPr lang="he-IL" dirty="0"/>
              <a:t>עדיף הרבה מחלקות קצרות ממעט מחלקות ארוכות</a:t>
            </a:r>
          </a:p>
          <a:p>
            <a:r>
              <a:rPr lang="he-IL" dirty="0"/>
              <a:t>שורות לא צריכות להיות ארוכות</a:t>
            </a:r>
          </a:p>
          <a:p>
            <a:r>
              <a:rPr lang="he-IL" dirty="0"/>
              <a:t>רשימת הפרמטרים של פונקציה לא צריכה להיות ארוכה</a:t>
            </a:r>
          </a:p>
          <a:p>
            <a:r>
              <a:rPr lang="he-IL" dirty="0"/>
              <a:t>שמות צריכים להיות משמעותיים</a:t>
            </a:r>
          </a:p>
          <a:p>
            <a:r>
              <a:rPr lang="he-IL" dirty="0"/>
              <a:t>כדאי להקפיד על </a:t>
            </a:r>
            <a:r>
              <a:rPr lang="he-IL" dirty="0">
                <a:hlinkClick r:id="rId2"/>
              </a:rPr>
              <a:t>קונבנציות</a:t>
            </a:r>
            <a:r>
              <a:rPr lang="he-IL" dirty="0"/>
              <a:t> באופן כללי</a:t>
            </a:r>
          </a:p>
          <a:p>
            <a:r>
              <a:rPr lang="he-IL" dirty="0"/>
              <a:t>ועל </a:t>
            </a:r>
            <a:r>
              <a:rPr lang="he-IL" dirty="0">
                <a:hlinkClick r:id="rId3"/>
              </a:rPr>
              <a:t>קונבנציות של שמות</a:t>
            </a:r>
            <a:r>
              <a:rPr lang="he-IL" dirty="0"/>
              <a:t> בפרט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1F0AD58-656F-BC77-FB09-3D46E726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25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352801AA-C137-CF5B-1F05-8326260B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cap="none" dirty="0"/>
              <a:t>Information hiding</a:t>
            </a:r>
          </a:p>
        </p:txBody>
      </p:sp>
      <p:sp>
        <p:nvSpPr>
          <p:cNvPr id="2" name="מציין מיקום טקסט 1">
            <a:extLst>
              <a:ext uri="{FF2B5EF4-FFF2-40B4-BE49-F238E27FC236}">
                <a16:creationId xmlns:a16="http://schemas.microsoft.com/office/drawing/2014/main" id="{0BF41333-2536-8EBD-E1F6-0AAED3086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B13A8754-79A7-059A-15E4-FDB3477E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5439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D0AF0E-5394-0997-8741-A0999148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Service vs. implementation</a:t>
            </a:r>
            <a:endParaRPr lang="he-IL" cap="none" dirty="0"/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C3DFE872-203B-4627-B616-3E98E1FB2CA9}"/>
              </a:ext>
            </a:extLst>
          </p:cNvPr>
          <p:cNvCxnSpPr>
            <a:stCxn id="2" idx="2"/>
          </p:cNvCxnSpPr>
          <p:nvPr/>
        </p:nvCxnSpPr>
        <p:spPr>
          <a:xfrm>
            <a:off x="6094959" y="1792936"/>
            <a:ext cx="0" cy="506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תמונה 6">
            <a:extLst>
              <a:ext uri="{FF2B5EF4-FFF2-40B4-BE49-F238E27FC236}">
                <a16:creationId xmlns:a16="http://schemas.microsoft.com/office/drawing/2014/main" id="{C9BD8EC2-7233-4B03-4B4B-306263AE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10" y="2651760"/>
            <a:ext cx="5005029" cy="2955097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36CB74B-9D3A-ECC0-95DB-59E688CE0A26}"/>
              </a:ext>
            </a:extLst>
          </p:cNvPr>
          <p:cNvSpPr txBox="1"/>
          <p:nvPr/>
        </p:nvSpPr>
        <p:spPr>
          <a:xfrm>
            <a:off x="6501516" y="5802412"/>
            <a:ext cx="5431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/>
              <a:t>https://beaudaniels.com/generic-cutaway-car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D223295D-2F09-DDA1-EB4D-9A545D8D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16</a:t>
            </a:fld>
            <a:endParaRPr lang="he-IL"/>
          </a:p>
        </p:txBody>
      </p:sp>
      <p:pic>
        <p:nvPicPr>
          <p:cNvPr id="6" name="תמונה 5" descr="תמונה שמכילה תחבורה, מוט הילוכים, מכונית, רכב&#10;&#10;התיאור נוצר באופן אוטומטי">
            <a:extLst>
              <a:ext uri="{FF2B5EF4-FFF2-40B4-BE49-F238E27FC236}">
                <a16:creationId xmlns:a16="http://schemas.microsoft.com/office/drawing/2014/main" id="{713F0DF5-DAE0-C33B-953B-F495ADF4D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4" y="2506248"/>
            <a:ext cx="1827971" cy="3246120"/>
          </a:xfrm>
          <a:prstGeom prst="rect">
            <a:avLst/>
          </a:prstGeom>
        </p:spPr>
      </p:pic>
      <p:pic>
        <p:nvPicPr>
          <p:cNvPr id="10" name="תמונה 9" descr="תמונה שמכילה חלק חילוף לרכב, מכונית, קרקע&#10;&#10;התיאור נוצר באופן אוטומטי">
            <a:extLst>
              <a:ext uri="{FF2B5EF4-FFF2-40B4-BE49-F238E27FC236}">
                <a16:creationId xmlns:a16="http://schemas.microsoft.com/office/drawing/2014/main" id="{932BFAC7-3679-ACEC-E176-98A3369E6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60" y="4321991"/>
            <a:ext cx="3528369" cy="1986913"/>
          </a:xfrm>
          <a:prstGeom prst="rect">
            <a:avLst/>
          </a:prstGeom>
        </p:spPr>
      </p:pic>
      <p:pic>
        <p:nvPicPr>
          <p:cNvPr id="12" name="תמונה 11" descr="תמונה שמכילה הגה, תחבורה, קונסולה מרכזית, מד מהירות&#10;&#10;התיאור נוצר באופן אוטומטי">
            <a:extLst>
              <a:ext uri="{FF2B5EF4-FFF2-40B4-BE49-F238E27FC236}">
                <a16:creationId xmlns:a16="http://schemas.microsoft.com/office/drawing/2014/main" id="{55A3608B-483D-4BB0-EC4A-FD7723083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49" y="2127238"/>
            <a:ext cx="3555285" cy="200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9C1526-511C-2B6E-FAF8-7CB5BA49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Service vs. implementation</a:t>
            </a:r>
            <a:endParaRPr lang="he-IL" dirty="0"/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3EAED4B6-ADCB-4274-F035-AEBF538E6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12" y="1485900"/>
            <a:ext cx="5853279" cy="3006353"/>
          </a:xfr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AF4B6BC6-B2C4-8CFB-3D92-9640C4F26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77" y="1485900"/>
            <a:ext cx="5060787" cy="5257800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74969E9-2B54-E3E2-082E-25D92D0B8797}"/>
              </a:ext>
            </a:extLst>
          </p:cNvPr>
          <p:cNvSpPr txBox="1"/>
          <p:nvPr/>
        </p:nvSpPr>
        <p:spPr>
          <a:xfrm>
            <a:off x="331470" y="4629150"/>
            <a:ext cx="5663321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לאף חלק בקוד חוץ מהמחלקה</a:t>
            </a:r>
            <a:r>
              <a:rPr lang="en-US" dirty="0" err="1"/>
              <a:t>RollerSubsystem</a:t>
            </a:r>
            <a:r>
              <a:rPr lang="en-US" dirty="0"/>
              <a:t> </a:t>
            </a:r>
            <a:r>
              <a:rPr lang="he-IL" dirty="0"/>
              <a:t> והחלק ש</a:t>
            </a:r>
            <a:r>
              <a:rPr lang="he-IL" b="1" dirty="0"/>
              <a:t>יוצר</a:t>
            </a:r>
            <a:r>
              <a:rPr lang="he-IL" dirty="0"/>
              <a:t> אובייקט מסוג </a:t>
            </a:r>
            <a:r>
              <a:rPr lang="en-US" dirty="0" err="1"/>
              <a:t>RollerSubsystem</a:t>
            </a:r>
            <a:r>
              <a:rPr lang="he-IL" dirty="0"/>
              <a:t> (כלומר קורא לבנאי) צריך להיות אכפת מה ה"חלקים" של </a:t>
            </a:r>
            <a:r>
              <a:rPr lang="en-US" dirty="0" err="1"/>
              <a:t>RollerSubsystem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לאף חלק בקוד חוץ מהמחלקה </a:t>
            </a:r>
            <a:r>
              <a:rPr lang="en-US" dirty="0" err="1"/>
              <a:t>RollerSubsystem</a:t>
            </a:r>
            <a:r>
              <a:rPr lang="he-IL" dirty="0"/>
              <a:t> לא צריך להיות אכפת איך היא עושה מה שהיא עושה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8C56A93C-BC3D-AAAD-A3AE-9240C5668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868" y="6378575"/>
            <a:ext cx="946264" cy="365125"/>
          </a:xfrm>
        </p:spPr>
        <p:txBody>
          <a:bodyPr/>
          <a:lstStyle/>
          <a:p>
            <a:fld id="{7F3D44A1-7AC6-42C1-B2CD-D5E8141F9B54}" type="slidenum">
              <a:rPr lang="he-IL" smtClean="0"/>
              <a:t>17</a:t>
            </a:fld>
            <a:endParaRPr lang="he-IL"/>
          </a:p>
        </p:txBody>
      </p:sp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5C24D600-49D3-42C0-C574-1BF0CBF1EC24}"/>
              </a:ext>
            </a:extLst>
          </p:cNvPr>
          <p:cNvCxnSpPr/>
          <p:nvPr/>
        </p:nvCxnSpPr>
        <p:spPr>
          <a:xfrm>
            <a:off x="6094959" y="1792936"/>
            <a:ext cx="0" cy="506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85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352801AA-C137-CF5B-1F05-8326260B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e-IL" cap="none" dirty="0"/>
              <a:t>צמידות ולכידות</a:t>
            </a:r>
            <a:endParaRPr lang="en-US" cap="none" dirty="0"/>
          </a:p>
        </p:txBody>
      </p:sp>
      <p:sp>
        <p:nvSpPr>
          <p:cNvPr id="2" name="מציין מיקום טקסט 1">
            <a:extLst>
              <a:ext uri="{FF2B5EF4-FFF2-40B4-BE49-F238E27FC236}">
                <a16:creationId xmlns:a16="http://schemas.microsoft.com/office/drawing/2014/main" id="{0BF41333-2536-8EBD-E1F6-0AAED3086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E014037-F3AA-6B20-AE64-69C8520A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7039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9C1526-511C-2B6E-FAF8-7CB5BA49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cap="none" dirty="0"/>
              <a:t>לכידות (</a:t>
            </a:r>
            <a:r>
              <a:rPr lang="en-US" cap="none" dirty="0"/>
              <a:t>cohesion</a:t>
            </a:r>
            <a:r>
              <a:rPr lang="he-IL" cap="none" dirty="0"/>
              <a:t>)</a:t>
            </a:r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4E81984B-6CF9-DE2C-7DFA-173DF5BA8090}"/>
              </a:ext>
            </a:extLst>
          </p:cNvPr>
          <p:cNvSpPr/>
          <p:nvPr/>
        </p:nvSpPr>
        <p:spPr>
          <a:xfrm>
            <a:off x="8652934" y="2201334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DE50164C-8CE8-E232-6860-002B88979E24}"/>
              </a:ext>
            </a:extLst>
          </p:cNvPr>
          <p:cNvSpPr/>
          <p:nvPr/>
        </p:nvSpPr>
        <p:spPr>
          <a:xfrm>
            <a:off x="9420578" y="2641600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EED2DA38-218C-F1B1-21AE-3EF8B8291B18}"/>
              </a:ext>
            </a:extLst>
          </p:cNvPr>
          <p:cNvSpPr/>
          <p:nvPr/>
        </p:nvSpPr>
        <p:spPr>
          <a:xfrm>
            <a:off x="7614355" y="2489200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75BFB2CD-AD2F-32C0-4A39-3DF3599FE191}"/>
              </a:ext>
            </a:extLst>
          </p:cNvPr>
          <p:cNvSpPr/>
          <p:nvPr/>
        </p:nvSpPr>
        <p:spPr>
          <a:xfrm>
            <a:off x="7524043" y="3505201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4B2B82E7-C8CA-376D-F3C3-CE0376336E9B}"/>
              </a:ext>
            </a:extLst>
          </p:cNvPr>
          <p:cNvSpPr/>
          <p:nvPr/>
        </p:nvSpPr>
        <p:spPr>
          <a:xfrm>
            <a:off x="8870240" y="3239592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CE1D38FB-9C8A-2ABE-4F8A-FF1AD4BAF2BE}"/>
              </a:ext>
            </a:extLst>
          </p:cNvPr>
          <p:cNvSpPr/>
          <p:nvPr/>
        </p:nvSpPr>
        <p:spPr>
          <a:xfrm>
            <a:off x="9996311" y="3589869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455D2CC4-F1CA-FE76-9F9D-28F8CAAFA0F0}"/>
              </a:ext>
            </a:extLst>
          </p:cNvPr>
          <p:cNvSpPr/>
          <p:nvPr/>
        </p:nvSpPr>
        <p:spPr>
          <a:xfrm>
            <a:off x="9117184" y="4162955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980D79D3-8E2E-4604-7C5F-9AADE20F987F}"/>
              </a:ext>
            </a:extLst>
          </p:cNvPr>
          <p:cNvSpPr/>
          <p:nvPr/>
        </p:nvSpPr>
        <p:spPr>
          <a:xfrm>
            <a:off x="9883420" y="4568357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8215B6C0-98A4-F86E-26CA-710125F24AFE}"/>
              </a:ext>
            </a:extLst>
          </p:cNvPr>
          <p:cNvSpPr/>
          <p:nvPr/>
        </p:nvSpPr>
        <p:spPr>
          <a:xfrm>
            <a:off x="8238057" y="3875088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D010A342-97A7-9361-F273-1E2785D8D8DF}"/>
              </a:ext>
            </a:extLst>
          </p:cNvPr>
          <p:cNvSpPr/>
          <p:nvPr/>
        </p:nvSpPr>
        <p:spPr>
          <a:xfrm>
            <a:off x="9104487" y="5140445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A010110C-583B-B667-9C5E-065888A054F8}"/>
              </a:ext>
            </a:extLst>
          </p:cNvPr>
          <p:cNvSpPr/>
          <p:nvPr/>
        </p:nvSpPr>
        <p:spPr>
          <a:xfrm>
            <a:off x="7524042" y="4401021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1E544BEC-2986-DA17-F003-584303D0ECF1}"/>
              </a:ext>
            </a:extLst>
          </p:cNvPr>
          <p:cNvSpPr/>
          <p:nvPr/>
        </p:nvSpPr>
        <p:spPr>
          <a:xfrm>
            <a:off x="7953021" y="5078352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770C4B5D-AD4C-926B-7D1F-EE2E3A36399E}"/>
              </a:ext>
            </a:extLst>
          </p:cNvPr>
          <p:cNvSpPr/>
          <p:nvPr/>
        </p:nvSpPr>
        <p:spPr>
          <a:xfrm>
            <a:off x="2963334" y="2201333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13D59721-E113-C92E-A348-EEF123AE5EF8}"/>
              </a:ext>
            </a:extLst>
          </p:cNvPr>
          <p:cNvSpPr/>
          <p:nvPr/>
        </p:nvSpPr>
        <p:spPr>
          <a:xfrm>
            <a:off x="3539067" y="2897596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85A79CAC-BDDC-56F3-9F99-15B7B1E50437}"/>
              </a:ext>
            </a:extLst>
          </p:cNvPr>
          <p:cNvSpPr/>
          <p:nvPr/>
        </p:nvSpPr>
        <p:spPr>
          <a:xfrm>
            <a:off x="3815644" y="3710396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אליפסה 24">
            <a:extLst>
              <a:ext uri="{FF2B5EF4-FFF2-40B4-BE49-F238E27FC236}">
                <a16:creationId xmlns:a16="http://schemas.microsoft.com/office/drawing/2014/main" id="{90934C85-A6EB-9149-A941-FB612A3549BF}"/>
              </a:ext>
            </a:extLst>
          </p:cNvPr>
          <p:cNvSpPr/>
          <p:nvPr/>
        </p:nvSpPr>
        <p:spPr>
          <a:xfrm>
            <a:off x="3256844" y="4440533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51B6FBC4-B4D4-3015-0FF5-93BD0502BDD4}"/>
              </a:ext>
            </a:extLst>
          </p:cNvPr>
          <p:cNvSpPr/>
          <p:nvPr/>
        </p:nvSpPr>
        <p:spPr>
          <a:xfrm>
            <a:off x="2247193" y="4489332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3F099854-69C8-5C68-CB67-7C88BFF8E522}"/>
              </a:ext>
            </a:extLst>
          </p:cNvPr>
          <p:cNvSpPr/>
          <p:nvPr/>
        </p:nvSpPr>
        <p:spPr>
          <a:xfrm>
            <a:off x="2822926" y="5447246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5256FE70-6F10-9802-3623-E6F037E64E8A}"/>
              </a:ext>
            </a:extLst>
          </p:cNvPr>
          <p:cNvSpPr/>
          <p:nvPr/>
        </p:nvSpPr>
        <p:spPr>
          <a:xfrm>
            <a:off x="2633123" y="3698109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00D59416-8855-2382-98E7-E4A83A90C268}"/>
              </a:ext>
            </a:extLst>
          </p:cNvPr>
          <p:cNvSpPr/>
          <p:nvPr/>
        </p:nvSpPr>
        <p:spPr>
          <a:xfrm>
            <a:off x="1265055" y="3386693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EF420854-8CC8-0CF0-D604-5EFA45E3BEC7}"/>
              </a:ext>
            </a:extLst>
          </p:cNvPr>
          <p:cNvSpPr/>
          <p:nvPr/>
        </p:nvSpPr>
        <p:spPr>
          <a:xfrm>
            <a:off x="2168166" y="2894598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E8ABCEF1-D4F1-B110-A1AF-0FE44089A9EB}"/>
              </a:ext>
            </a:extLst>
          </p:cNvPr>
          <p:cNvSpPr/>
          <p:nvPr/>
        </p:nvSpPr>
        <p:spPr>
          <a:xfrm>
            <a:off x="1507768" y="2112856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2A4D397E-68C8-4991-8F96-DA5212A6123D}"/>
              </a:ext>
            </a:extLst>
          </p:cNvPr>
          <p:cNvSpPr/>
          <p:nvPr/>
        </p:nvSpPr>
        <p:spPr>
          <a:xfrm>
            <a:off x="1502123" y="4552929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F77051A2-6B8D-B325-BA0E-14337651E7CC}"/>
              </a:ext>
            </a:extLst>
          </p:cNvPr>
          <p:cNvSpPr/>
          <p:nvPr/>
        </p:nvSpPr>
        <p:spPr>
          <a:xfrm>
            <a:off x="1789989" y="5521616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5858DC4B-D91B-5F53-CECC-64909694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672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910F37-96D0-CD15-DD77-ABED4964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             עליי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D8001A3-C17D-05BF-6F16-BD4CE505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319" y="1871011"/>
            <a:ext cx="9784080" cy="4206240"/>
          </a:xfrm>
        </p:spPr>
        <p:txBody>
          <a:bodyPr>
            <a:normAutofit/>
          </a:bodyPr>
          <a:lstStyle/>
          <a:p>
            <a:r>
              <a:rPr lang="he-IL" sz="2400" dirty="0"/>
              <a:t>בעבר:</a:t>
            </a:r>
          </a:p>
          <a:p>
            <a:pPr lvl="1"/>
            <a:r>
              <a:rPr lang="he-IL" sz="2400" dirty="0"/>
              <a:t>בוגר </a:t>
            </a:r>
            <a:r>
              <a:rPr lang="en-US" sz="2400" dirty="0"/>
              <a:t>The Spikes #2212</a:t>
            </a:r>
            <a:r>
              <a:rPr lang="he-IL" sz="2400" dirty="0"/>
              <a:t> (2014-2016)</a:t>
            </a:r>
          </a:p>
          <a:p>
            <a:pPr lvl="1"/>
            <a:r>
              <a:rPr lang="he-IL" sz="2400" dirty="0"/>
              <a:t>מנטור ב-</a:t>
            </a:r>
            <a:r>
              <a:rPr lang="en-US" sz="2400" dirty="0"/>
              <a:t>The Red Pirates #4661</a:t>
            </a:r>
          </a:p>
          <a:p>
            <a:pPr lvl="1"/>
            <a:r>
              <a:rPr lang="he-IL" sz="2400" dirty="0"/>
              <a:t>שירות צבאי כמתכנת במנהלת הטנק </a:t>
            </a:r>
            <a:r>
              <a:rPr lang="he-IL" sz="2400" dirty="0" err="1"/>
              <a:t>והרק"ם</a:t>
            </a:r>
            <a:r>
              <a:rPr lang="he-IL" sz="2400" dirty="0"/>
              <a:t> (</a:t>
            </a:r>
            <a:r>
              <a:rPr lang="he-IL" sz="2400" dirty="0" err="1"/>
              <a:t>מנת"ק</a:t>
            </a:r>
            <a:r>
              <a:rPr lang="he-IL" sz="2400" dirty="0"/>
              <a:t>)</a:t>
            </a:r>
          </a:p>
          <a:p>
            <a:pPr lvl="1"/>
            <a:r>
              <a:rPr lang="he-IL" sz="2400" dirty="0"/>
              <a:t>מתכנת</a:t>
            </a:r>
          </a:p>
          <a:p>
            <a:r>
              <a:rPr lang="he-IL" sz="2400" dirty="0"/>
              <a:t>בהווה</a:t>
            </a:r>
          </a:p>
          <a:p>
            <a:pPr lvl="1"/>
            <a:r>
              <a:rPr lang="he-IL" sz="2400" dirty="0"/>
              <a:t>סטודנט להנדסת תוכנה באוניברסיטת בן-גוריון בב"ש</a:t>
            </a:r>
          </a:p>
          <a:p>
            <a:pPr lvl="1"/>
            <a:r>
              <a:rPr lang="he-IL" sz="2400" dirty="0"/>
              <a:t>מנטור ב-</a:t>
            </a:r>
            <a:r>
              <a:rPr lang="en-US" sz="2400" dirty="0"/>
              <a:t>Ladies FIRST #4319</a:t>
            </a:r>
            <a:endParaRPr lang="he-IL" sz="2400" dirty="0"/>
          </a:p>
          <a:p>
            <a:endParaRPr lang="he-IL" sz="2400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6A9C72BA-FE30-0CC4-BF75-2F2E68372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503" y="206101"/>
            <a:ext cx="1516496" cy="151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 photo description available.">
            <a:extLst>
              <a:ext uri="{FF2B5EF4-FFF2-40B4-BE49-F238E27FC236}">
                <a16:creationId xmlns:a16="http://schemas.microsoft.com/office/drawing/2014/main" id="{EA37DD43-736A-862E-1598-25550A3F4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6" t="26144" r="12416" b="26144"/>
          <a:stretch/>
        </p:blipFill>
        <p:spPr bwMode="auto">
          <a:xfrm>
            <a:off x="0" y="5529811"/>
            <a:ext cx="2431028" cy="127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מנהלת המרכבה והרק&quot;ם – ויקיפדיה">
            <a:extLst>
              <a:ext uri="{FF2B5EF4-FFF2-40B4-BE49-F238E27FC236}">
                <a16:creationId xmlns:a16="http://schemas.microsoft.com/office/drawing/2014/main" id="{35AC2806-6724-F219-7490-554DBEA9B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t="21831" b="23370"/>
          <a:stretch/>
        </p:blipFill>
        <p:spPr bwMode="auto">
          <a:xfrm>
            <a:off x="2760113" y="5518180"/>
            <a:ext cx="2288548" cy="1279046"/>
          </a:xfrm>
          <a:prstGeom prst="rect">
            <a:avLst/>
          </a:prstGeom>
          <a:noFill/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2F48E65-8484-64B8-4AD8-4AA9F8360C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rcRect l="15340" t="2491" r="9479" b="4144"/>
          <a:stretch/>
        </p:blipFill>
        <p:spPr>
          <a:xfrm>
            <a:off x="5675728" y="5473160"/>
            <a:ext cx="1050106" cy="1349086"/>
          </a:xfrm>
          <a:prstGeom prst="rect">
            <a:avLst/>
          </a:prstGeom>
          <a:noFill/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348A1A8-F31F-164C-A2E9-A9CD851749C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3721" y="5465859"/>
            <a:ext cx="1424232" cy="1342846"/>
          </a:xfrm>
          <a:prstGeom prst="rect">
            <a:avLst/>
          </a:prstGeom>
        </p:spPr>
      </p:pic>
      <p:pic>
        <p:nvPicPr>
          <p:cNvPr id="9" name="תמונה 8" descr="תמונה שמכילה טקסט, גרפיקה, סרט מצויר, גופן&#10;&#10;התיאור נוצר באופן אוטומטי">
            <a:extLst>
              <a:ext uri="{FF2B5EF4-FFF2-40B4-BE49-F238E27FC236}">
                <a16:creationId xmlns:a16="http://schemas.microsoft.com/office/drawing/2014/main" id="{28B4B391-5126-F0B2-418F-F7CAF5F1F4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t="10891" r="25322" b="15581"/>
          <a:stretch/>
        </p:blipFill>
        <p:spPr>
          <a:xfrm>
            <a:off x="10502087" y="5436056"/>
            <a:ext cx="1087412" cy="144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48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9C1526-511C-2B6E-FAF8-7CB5BA49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cap="none" dirty="0"/>
              <a:t>לכידות (</a:t>
            </a:r>
            <a:r>
              <a:rPr lang="en-US" cap="none" dirty="0"/>
              <a:t>cohesion</a:t>
            </a:r>
            <a:r>
              <a:rPr lang="he-IL" cap="none" dirty="0"/>
              <a:t>)</a:t>
            </a:r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4E81984B-6CF9-DE2C-7DFA-173DF5BA8090}"/>
              </a:ext>
            </a:extLst>
          </p:cNvPr>
          <p:cNvSpPr/>
          <p:nvPr/>
        </p:nvSpPr>
        <p:spPr>
          <a:xfrm>
            <a:off x="8652934" y="2201334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DE50164C-8CE8-E232-6860-002B88979E24}"/>
              </a:ext>
            </a:extLst>
          </p:cNvPr>
          <p:cNvSpPr/>
          <p:nvPr/>
        </p:nvSpPr>
        <p:spPr>
          <a:xfrm>
            <a:off x="9420578" y="2641600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EED2DA38-218C-F1B1-21AE-3EF8B8291B18}"/>
              </a:ext>
            </a:extLst>
          </p:cNvPr>
          <p:cNvSpPr/>
          <p:nvPr/>
        </p:nvSpPr>
        <p:spPr>
          <a:xfrm>
            <a:off x="7614355" y="2489200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75BFB2CD-AD2F-32C0-4A39-3DF3599FE191}"/>
              </a:ext>
            </a:extLst>
          </p:cNvPr>
          <p:cNvSpPr/>
          <p:nvPr/>
        </p:nvSpPr>
        <p:spPr>
          <a:xfrm>
            <a:off x="7524043" y="3505201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4B2B82E7-C8CA-376D-F3C3-CE0376336E9B}"/>
              </a:ext>
            </a:extLst>
          </p:cNvPr>
          <p:cNvSpPr/>
          <p:nvPr/>
        </p:nvSpPr>
        <p:spPr>
          <a:xfrm>
            <a:off x="8870240" y="3239592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CE1D38FB-9C8A-2ABE-4F8A-FF1AD4BAF2BE}"/>
              </a:ext>
            </a:extLst>
          </p:cNvPr>
          <p:cNvSpPr/>
          <p:nvPr/>
        </p:nvSpPr>
        <p:spPr>
          <a:xfrm>
            <a:off x="9996311" y="3589869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455D2CC4-F1CA-FE76-9F9D-28F8CAAFA0F0}"/>
              </a:ext>
            </a:extLst>
          </p:cNvPr>
          <p:cNvSpPr/>
          <p:nvPr/>
        </p:nvSpPr>
        <p:spPr>
          <a:xfrm>
            <a:off x="9117184" y="4162955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980D79D3-8E2E-4604-7C5F-9AADE20F987F}"/>
              </a:ext>
            </a:extLst>
          </p:cNvPr>
          <p:cNvSpPr/>
          <p:nvPr/>
        </p:nvSpPr>
        <p:spPr>
          <a:xfrm>
            <a:off x="9883420" y="4568357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8215B6C0-98A4-F86E-26CA-710125F24AFE}"/>
              </a:ext>
            </a:extLst>
          </p:cNvPr>
          <p:cNvSpPr/>
          <p:nvPr/>
        </p:nvSpPr>
        <p:spPr>
          <a:xfrm>
            <a:off x="8238057" y="3875088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D010A342-97A7-9361-F273-1E2785D8D8DF}"/>
              </a:ext>
            </a:extLst>
          </p:cNvPr>
          <p:cNvSpPr/>
          <p:nvPr/>
        </p:nvSpPr>
        <p:spPr>
          <a:xfrm>
            <a:off x="9104487" y="5140445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A010110C-583B-B667-9C5E-065888A054F8}"/>
              </a:ext>
            </a:extLst>
          </p:cNvPr>
          <p:cNvSpPr/>
          <p:nvPr/>
        </p:nvSpPr>
        <p:spPr>
          <a:xfrm>
            <a:off x="7524042" y="4401021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1E544BEC-2986-DA17-F003-584303D0ECF1}"/>
              </a:ext>
            </a:extLst>
          </p:cNvPr>
          <p:cNvSpPr/>
          <p:nvPr/>
        </p:nvSpPr>
        <p:spPr>
          <a:xfrm>
            <a:off x="7953021" y="5078352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770C4B5D-AD4C-926B-7D1F-EE2E3A36399E}"/>
              </a:ext>
            </a:extLst>
          </p:cNvPr>
          <p:cNvSpPr/>
          <p:nvPr/>
        </p:nvSpPr>
        <p:spPr>
          <a:xfrm>
            <a:off x="2963334" y="2201333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13D59721-E113-C92E-A348-EEF123AE5EF8}"/>
              </a:ext>
            </a:extLst>
          </p:cNvPr>
          <p:cNvSpPr/>
          <p:nvPr/>
        </p:nvSpPr>
        <p:spPr>
          <a:xfrm>
            <a:off x="3539067" y="2897596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85A79CAC-BDDC-56F3-9F99-15B7B1E50437}"/>
              </a:ext>
            </a:extLst>
          </p:cNvPr>
          <p:cNvSpPr/>
          <p:nvPr/>
        </p:nvSpPr>
        <p:spPr>
          <a:xfrm>
            <a:off x="3815644" y="3710396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אליפסה 24">
            <a:extLst>
              <a:ext uri="{FF2B5EF4-FFF2-40B4-BE49-F238E27FC236}">
                <a16:creationId xmlns:a16="http://schemas.microsoft.com/office/drawing/2014/main" id="{90934C85-A6EB-9149-A941-FB612A3549BF}"/>
              </a:ext>
            </a:extLst>
          </p:cNvPr>
          <p:cNvSpPr/>
          <p:nvPr/>
        </p:nvSpPr>
        <p:spPr>
          <a:xfrm>
            <a:off x="3256844" y="4440533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51B6FBC4-B4D4-3015-0FF5-93BD0502BDD4}"/>
              </a:ext>
            </a:extLst>
          </p:cNvPr>
          <p:cNvSpPr/>
          <p:nvPr/>
        </p:nvSpPr>
        <p:spPr>
          <a:xfrm>
            <a:off x="2247193" y="4489332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3F099854-69C8-5C68-CB67-7C88BFF8E522}"/>
              </a:ext>
            </a:extLst>
          </p:cNvPr>
          <p:cNvSpPr/>
          <p:nvPr/>
        </p:nvSpPr>
        <p:spPr>
          <a:xfrm>
            <a:off x="2822926" y="5447246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5256FE70-6F10-9802-3623-E6F037E64E8A}"/>
              </a:ext>
            </a:extLst>
          </p:cNvPr>
          <p:cNvSpPr/>
          <p:nvPr/>
        </p:nvSpPr>
        <p:spPr>
          <a:xfrm>
            <a:off x="2633123" y="3698109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00D59416-8855-2382-98E7-E4A83A90C268}"/>
              </a:ext>
            </a:extLst>
          </p:cNvPr>
          <p:cNvSpPr/>
          <p:nvPr/>
        </p:nvSpPr>
        <p:spPr>
          <a:xfrm>
            <a:off x="1265055" y="3386693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EF420854-8CC8-0CF0-D604-5EFA45E3BEC7}"/>
              </a:ext>
            </a:extLst>
          </p:cNvPr>
          <p:cNvSpPr/>
          <p:nvPr/>
        </p:nvSpPr>
        <p:spPr>
          <a:xfrm>
            <a:off x="2168166" y="2894598"/>
            <a:ext cx="575733" cy="5757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E8ABCEF1-D4F1-B110-A1AF-0FE44089A9EB}"/>
              </a:ext>
            </a:extLst>
          </p:cNvPr>
          <p:cNvSpPr/>
          <p:nvPr/>
        </p:nvSpPr>
        <p:spPr>
          <a:xfrm>
            <a:off x="1507768" y="2112856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2A4D397E-68C8-4991-8F96-DA5212A6123D}"/>
              </a:ext>
            </a:extLst>
          </p:cNvPr>
          <p:cNvSpPr/>
          <p:nvPr/>
        </p:nvSpPr>
        <p:spPr>
          <a:xfrm>
            <a:off x="1502123" y="4552929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F77051A2-6B8D-B325-BA0E-14337651E7CC}"/>
              </a:ext>
            </a:extLst>
          </p:cNvPr>
          <p:cNvSpPr/>
          <p:nvPr/>
        </p:nvSpPr>
        <p:spPr>
          <a:xfrm>
            <a:off x="1789989" y="5521616"/>
            <a:ext cx="575733" cy="5757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790599B7-238D-88B8-2E04-8D0550EC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935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9C1526-511C-2B6E-FAF8-7CB5BA49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cap="none" dirty="0"/>
              <a:t>לכידות נמוכה (רע)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BC8679-7D8F-4D7D-D1B3-DEC52668E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E31775F-C10B-4F77-13E9-4B61BBA83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52" y="2544765"/>
            <a:ext cx="9890482" cy="2791669"/>
          </a:xfrm>
          <a:prstGeom prst="rect">
            <a:avLst/>
          </a:prstGeom>
        </p:spPr>
      </p:pic>
      <p:pic>
        <p:nvPicPr>
          <p:cNvPr id="5" name="Picture 2" descr="The Blue Alliance - Apps on Google Play">
            <a:extLst>
              <a:ext uri="{FF2B5EF4-FFF2-40B4-BE49-F238E27FC236}">
                <a16:creationId xmlns:a16="http://schemas.microsoft.com/office/drawing/2014/main" id="{182088E8-CA2F-7CBC-06D7-F8A9D46D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38" y="204166"/>
            <a:ext cx="2011362" cy="20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DD134B4-D0C5-FAD8-CB31-C08EE427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603" y="4730803"/>
            <a:ext cx="2570703" cy="154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7E8C1E6-56B3-3F15-717F-B8635C1F3DAD}"/>
              </a:ext>
            </a:extLst>
          </p:cNvPr>
          <p:cNvSpPr txBox="1"/>
          <p:nvPr/>
        </p:nvSpPr>
        <p:spPr>
          <a:xfrm>
            <a:off x="9502604" y="6273225"/>
            <a:ext cx="257070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itchFamily="2" charset="-79"/>
                <a:cs typeface="Rubik" pitchFamily="2" charset="-79"/>
              </a:rPr>
              <a:t>איור: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itchFamily="2" charset="-79"/>
                <a:cs typeface="Rubik" pitchFamily="2" charset="-79"/>
              </a:rPr>
              <a:t>Refactoring Guru</a:t>
            </a:r>
            <a:endPara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ubik" pitchFamily="2" charset="-79"/>
              <a:cs typeface="Rubik" pitchFamily="2" charset="-79"/>
            </a:endParaRPr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AAFD889-E101-F1FB-938B-6F962F38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9102" y="6503753"/>
            <a:ext cx="946264" cy="365125"/>
          </a:xfrm>
        </p:spPr>
        <p:txBody>
          <a:bodyPr/>
          <a:lstStyle/>
          <a:p>
            <a:fld id="{7F3D44A1-7AC6-42C1-B2CD-D5E8141F9B54}" type="slidenum">
              <a:rPr lang="he-IL" smtClean="0"/>
              <a:t>21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9047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9C1526-511C-2B6E-FAF8-7CB5BA49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cap="none" dirty="0"/>
              <a:t>לכידות גבוהה (טוב)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BC8679-7D8F-4D7D-D1B3-DEC52668E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EDC2E82-D231-BB81-57F6-AA6A3706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20" y="2215528"/>
            <a:ext cx="8430802" cy="200052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D2EE328-3D17-79C9-EDD6-C8EC67131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20" y="4372226"/>
            <a:ext cx="7563906" cy="201958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F5204F2-930C-A723-FA76-699247298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605" y="4845147"/>
            <a:ext cx="2458496" cy="1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1486316E-5500-FECA-99AF-50FBAE2D79F7}"/>
              </a:ext>
            </a:extLst>
          </p:cNvPr>
          <p:cNvSpPr txBox="1"/>
          <p:nvPr/>
        </p:nvSpPr>
        <p:spPr>
          <a:xfrm>
            <a:off x="9502604" y="6273225"/>
            <a:ext cx="257070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itchFamily="2" charset="-79"/>
                <a:cs typeface="Rubik" pitchFamily="2" charset="-79"/>
              </a:rPr>
              <a:t>איור: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itchFamily="2" charset="-79"/>
                <a:cs typeface="Rubik" pitchFamily="2" charset="-79"/>
              </a:rPr>
              <a:t>Refactoring Guru</a:t>
            </a:r>
            <a:endPara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ubik" pitchFamily="2" charset="-79"/>
              <a:cs typeface="Rubik" pitchFamily="2" charset="-79"/>
            </a:endParaRP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C7F8B25-A28B-DEF5-8610-2626A21D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3913" y="6573824"/>
            <a:ext cx="946264" cy="365125"/>
          </a:xfrm>
        </p:spPr>
        <p:txBody>
          <a:bodyPr/>
          <a:lstStyle/>
          <a:p>
            <a:fld id="{7F3D44A1-7AC6-42C1-B2CD-D5E8141F9B54}" type="slidenum">
              <a:rPr lang="he-IL" smtClean="0"/>
              <a:t>22</a:t>
            </a:fld>
            <a:endParaRPr lang="he-IL" dirty="0"/>
          </a:p>
        </p:txBody>
      </p:sp>
      <p:pic>
        <p:nvPicPr>
          <p:cNvPr id="9" name="Picture 2" descr="The Blue Alliance - Apps on Google Play">
            <a:extLst>
              <a:ext uri="{FF2B5EF4-FFF2-40B4-BE49-F238E27FC236}">
                <a16:creationId xmlns:a16="http://schemas.microsoft.com/office/drawing/2014/main" id="{C11E18D5-20EC-8862-B194-52598DF0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38" y="204166"/>
            <a:ext cx="2011362" cy="20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343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9C1526-511C-2B6E-FAF8-7CB5BA49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cap="none" dirty="0"/>
              <a:t>לכידות יותר גבוהה (יותר טוב)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BC8679-7D8F-4D7D-D1B3-DEC52668E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2" descr="The Blue Alliance - Apps on Google Play">
            <a:extLst>
              <a:ext uri="{FF2B5EF4-FFF2-40B4-BE49-F238E27FC236}">
                <a16:creationId xmlns:a16="http://schemas.microsoft.com/office/drawing/2014/main" id="{D8440BFF-2CCE-4A7C-59BB-47857B973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38" y="204166"/>
            <a:ext cx="2011362" cy="20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6E5077C-DDFD-2FA2-C0E3-FFB1A224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605" y="4845147"/>
            <a:ext cx="2458496" cy="1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07E45C2-5AA3-DE52-CC42-8396E8DF5CE3}"/>
              </a:ext>
            </a:extLst>
          </p:cNvPr>
          <p:cNvSpPr txBox="1"/>
          <p:nvPr/>
        </p:nvSpPr>
        <p:spPr>
          <a:xfrm>
            <a:off x="9502604" y="6273225"/>
            <a:ext cx="257070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itchFamily="2" charset="-79"/>
                <a:cs typeface="Rubik" pitchFamily="2" charset="-79"/>
              </a:rPr>
              <a:t>איור: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itchFamily="2" charset="-79"/>
                <a:cs typeface="Rubik" pitchFamily="2" charset="-79"/>
              </a:rPr>
              <a:t>Refactoring Guru</a:t>
            </a:r>
            <a:endPara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ubik" pitchFamily="2" charset="-79"/>
              <a:cs typeface="Rubik" pitchFamily="2" charset="-79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7C66847-61AC-28A5-DE13-540E2CF5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693" y="1408323"/>
            <a:ext cx="7876531" cy="167101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BE9E46E-CEAE-EE07-28E0-70FF2266B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613" y="3226303"/>
            <a:ext cx="7864510" cy="167101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59DCB078-C36A-EB7F-7691-994D03ECF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724" y="4999644"/>
            <a:ext cx="5764288" cy="1858356"/>
          </a:xfrm>
          <a:prstGeom prst="rect">
            <a:avLst/>
          </a:prstGeom>
        </p:spPr>
      </p:pic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EF996247-8EA8-F959-D508-88688465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1853" y="6573824"/>
            <a:ext cx="946264" cy="365125"/>
          </a:xfrm>
        </p:spPr>
        <p:txBody>
          <a:bodyPr/>
          <a:lstStyle/>
          <a:p>
            <a:fld id="{7F3D44A1-7AC6-42C1-B2CD-D5E8141F9B54}" type="slidenum">
              <a:rPr lang="he-IL" smtClean="0"/>
              <a:t>23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69898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9C1526-511C-2B6E-FAF8-7CB5BA49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859" y="284176"/>
            <a:ext cx="8678139" cy="1508760"/>
          </a:xfrm>
        </p:spPr>
        <p:txBody>
          <a:bodyPr/>
          <a:lstStyle/>
          <a:p>
            <a:pPr algn="l" rtl="0"/>
            <a:r>
              <a:rPr lang="en-US" cap="none" dirty="0"/>
              <a:t>SRP - Single Responsibility Principle</a:t>
            </a:r>
            <a:endParaRPr lang="he-IL" cap="none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BC8679-7D8F-4D7D-D1B3-DEC52668E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15528"/>
            <a:ext cx="9784080" cy="4002392"/>
          </a:xfrm>
        </p:spPr>
        <p:txBody>
          <a:bodyPr/>
          <a:lstStyle/>
          <a:p>
            <a:pPr algn="l" rtl="0"/>
            <a:r>
              <a:rPr lang="en-US" dirty="0"/>
              <a:t>“A class should have only one reason to change; Gather the things that change for the same reasons. Separate those things that change for different reasons.” ~Robert Martin</a:t>
            </a:r>
          </a:p>
          <a:p>
            <a:pPr algn="r"/>
            <a:r>
              <a:rPr lang="he-IL" dirty="0"/>
              <a:t>נכון לא רק לגבי מחלקות אלא גם לגבי פונקציות וחבילות</a:t>
            </a:r>
          </a:p>
          <a:p>
            <a:pPr algn="r"/>
            <a:r>
              <a:rPr lang="he-IL" dirty="0"/>
              <a:t>יחידת קוד אחת = תפקיד אחד = שם אחד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21362A1-1CCA-AAD1-4BEA-B28E54EF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67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9C1526-511C-2B6E-FAF8-7CB5BA49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cap="none" dirty="0"/>
              <a:t>צמידות (</a:t>
            </a:r>
            <a:r>
              <a:rPr lang="en-US" cap="none" dirty="0"/>
              <a:t>coupling</a:t>
            </a:r>
            <a:r>
              <a:rPr lang="he-IL" cap="none" dirty="0"/>
              <a:t>)</a:t>
            </a:r>
          </a:p>
        </p:txBody>
      </p:sp>
      <p:pic>
        <p:nvPicPr>
          <p:cNvPr id="6146" name="Picture 2" descr="The Blue Alliance - Apps on Google Play">
            <a:extLst>
              <a:ext uri="{FF2B5EF4-FFF2-40B4-BE49-F238E27FC236}">
                <a16:creationId xmlns:a16="http://schemas.microsoft.com/office/drawing/2014/main" id="{97621B77-FE25-7E0E-1BAA-592F9C9547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38" y="204166"/>
            <a:ext cx="2011362" cy="20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034848D-08DA-AE07-6EAB-123C4FED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031" y="2399113"/>
            <a:ext cx="8811855" cy="3362794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7413A2F-2B87-98B4-8098-4B6348D6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2004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33CC1F09-65AB-B408-2FFC-F55208DA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Extractions</a:t>
            </a:r>
            <a:endParaRPr lang="he-IL" cap="none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E6A7214-0022-C46E-260D-25E15FB69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101F37FA-B1B7-7FFB-C090-C9763ED1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981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F0CF089C-1394-C344-D7DD-CB7D434F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Extracting</a:t>
            </a:r>
            <a:endParaRPr lang="he-IL" cap="none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2F5E765F-E7B0-93CE-091E-2BC1F876B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טעות נפוצה:</a:t>
            </a:r>
            <a:r>
              <a:rPr lang="en-US" dirty="0"/>
              <a:t> </a:t>
            </a:r>
            <a:r>
              <a:rPr lang="he-IL" dirty="0"/>
              <a:t>אם יש משהו בקוד שמשתמשים בו רק פעם אחת, לא כדאי ליצור משתנה / מחלקה / פונקציה</a:t>
            </a:r>
          </a:p>
          <a:p>
            <a:pPr marL="0" indent="0">
              <a:buNone/>
            </a:pPr>
            <a:r>
              <a:rPr lang="he-IL" dirty="0"/>
              <a:t>האמת: אם אפשר לבודד את זה ולתת לזה שם, אז כדאי לעשות את זה</a:t>
            </a:r>
          </a:p>
          <a:p>
            <a:r>
              <a:rPr lang="he-IL" dirty="0"/>
              <a:t>משתנים</a:t>
            </a:r>
          </a:p>
          <a:p>
            <a:r>
              <a:rPr lang="he-IL" dirty="0"/>
              <a:t>פונקציות</a:t>
            </a:r>
          </a:p>
          <a:p>
            <a:r>
              <a:rPr lang="he-IL" dirty="0"/>
              <a:t>מחלקות</a:t>
            </a: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D83E192F-7BE1-5B3F-D8F5-AEA30BB0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292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תמונה 12">
            <a:extLst>
              <a:ext uri="{FF2B5EF4-FFF2-40B4-BE49-F238E27FC236}">
                <a16:creationId xmlns:a16="http://schemas.microsoft.com/office/drawing/2014/main" id="{DB3159F1-078B-EAA5-44D4-A3C1BF80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89" y="1860371"/>
            <a:ext cx="10988042" cy="2174312"/>
          </a:xfrm>
          <a:prstGeom prst="rect">
            <a:avLst/>
          </a:prstGeom>
        </p:spPr>
      </p:pic>
      <p:sp>
        <p:nvSpPr>
          <p:cNvPr id="4" name="כותרת 3">
            <a:extLst>
              <a:ext uri="{FF2B5EF4-FFF2-40B4-BE49-F238E27FC236}">
                <a16:creationId xmlns:a16="http://schemas.microsoft.com/office/drawing/2014/main" id="{F0CF089C-1394-C344-D7DD-CB7D434F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Extract variable</a:t>
            </a:r>
            <a:endParaRPr lang="he-IL" cap="none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3FA2E072-8598-A7B3-3395-C974D9EEF8FB}"/>
              </a:ext>
            </a:extLst>
          </p:cNvPr>
          <p:cNvSpPr/>
          <p:nvPr/>
        </p:nvSpPr>
        <p:spPr>
          <a:xfrm>
            <a:off x="1760220" y="3394325"/>
            <a:ext cx="8561069" cy="2861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89468FE1-4D9A-702D-A308-1406C7AC4CB2}"/>
              </a:ext>
            </a:extLst>
          </p:cNvPr>
          <p:cNvSpPr/>
          <p:nvPr/>
        </p:nvSpPr>
        <p:spPr>
          <a:xfrm>
            <a:off x="1764127" y="2797034"/>
            <a:ext cx="8561069" cy="2861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B875673B-6B2D-17E1-452C-BC6468467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" t="7829"/>
          <a:stretch/>
        </p:blipFill>
        <p:spPr>
          <a:xfrm>
            <a:off x="2714326" y="4048306"/>
            <a:ext cx="7412654" cy="276597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A18DB0D-BFF5-D175-CC1E-585A413844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4"/>
          <a:stretch/>
        </p:blipFill>
        <p:spPr>
          <a:xfrm>
            <a:off x="908262" y="4034683"/>
            <a:ext cx="11283738" cy="2755882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13939DB4-38E1-58AD-4DF2-292B51ED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6174" y="6425440"/>
            <a:ext cx="946264" cy="365125"/>
          </a:xfrm>
        </p:spPr>
        <p:txBody>
          <a:bodyPr/>
          <a:lstStyle/>
          <a:p>
            <a:fld id="{7F3D44A1-7AC6-42C1-B2CD-D5E8141F9B54}" type="slidenum">
              <a:rPr lang="he-IL" smtClean="0"/>
              <a:t>28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29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A07911EC-3A8F-FB7B-C443-596757C3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7" y="1702644"/>
            <a:ext cx="11822175" cy="2181529"/>
          </a:xfrm>
          <a:prstGeom prst="rect">
            <a:avLst/>
          </a:prstGeom>
        </p:spPr>
      </p:pic>
      <p:sp>
        <p:nvSpPr>
          <p:cNvPr id="4" name="כותרת 3">
            <a:extLst>
              <a:ext uri="{FF2B5EF4-FFF2-40B4-BE49-F238E27FC236}">
                <a16:creationId xmlns:a16="http://schemas.microsoft.com/office/drawing/2014/main" id="{F0CF089C-1394-C344-D7DD-CB7D434F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Extract variable</a:t>
            </a:r>
            <a:endParaRPr lang="he-IL" cap="none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3FA2E072-8598-A7B3-3395-C974D9EEF8FB}"/>
              </a:ext>
            </a:extLst>
          </p:cNvPr>
          <p:cNvSpPr/>
          <p:nvPr/>
        </p:nvSpPr>
        <p:spPr>
          <a:xfrm>
            <a:off x="8355330" y="2240280"/>
            <a:ext cx="2503170" cy="3314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89468FE1-4D9A-702D-A308-1406C7AC4CB2}"/>
              </a:ext>
            </a:extLst>
          </p:cNvPr>
          <p:cNvSpPr/>
          <p:nvPr/>
        </p:nvSpPr>
        <p:spPr>
          <a:xfrm>
            <a:off x="4880610" y="2240279"/>
            <a:ext cx="2503170" cy="3314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E8650777-693B-7E88-0BA2-30E34D62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68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910F37-96D0-CD15-DD77-ABED4964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"נושאים באיכות קוד" – ידע נדרש*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D8001A3-C17D-05BF-6F16-BD4CE505A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400" dirty="0" err="1"/>
              <a:t>Java</a:t>
            </a:r>
            <a:endParaRPr lang="he-IL" sz="2400" dirty="0"/>
          </a:p>
          <a:p>
            <a:r>
              <a:rPr lang="he-IL" sz="2400" dirty="0"/>
              <a:t>פונקציות</a:t>
            </a:r>
          </a:p>
          <a:p>
            <a:r>
              <a:rPr lang="he-IL" sz="2400" dirty="0"/>
              <a:t>מחלקות, תכנות מונחה עצמים</a:t>
            </a:r>
          </a:p>
          <a:p>
            <a:r>
              <a:rPr lang="he-IL" sz="2400" dirty="0"/>
              <a:t>תכנות רובוט ב-</a:t>
            </a:r>
            <a:r>
              <a:rPr lang="en-US" sz="2400" dirty="0"/>
              <a:t>WPI</a:t>
            </a:r>
            <a:r>
              <a:rPr lang="he-IL" sz="2400" dirty="0"/>
              <a:t> מונחה פקודות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79B1B657-7C54-A399-CCD7-424BBD83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889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747C16B-BB0E-6AC6-27B1-85156D66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72" y="2171524"/>
            <a:ext cx="8992855" cy="2514951"/>
          </a:xfrm>
          <a:prstGeom prst="rect">
            <a:avLst/>
          </a:prstGeom>
        </p:spPr>
      </p:pic>
      <p:sp>
        <p:nvSpPr>
          <p:cNvPr id="4" name="כותרת 3">
            <a:extLst>
              <a:ext uri="{FF2B5EF4-FFF2-40B4-BE49-F238E27FC236}">
                <a16:creationId xmlns:a16="http://schemas.microsoft.com/office/drawing/2014/main" id="{F0CF089C-1394-C344-D7DD-CB7D434F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Extract variable</a:t>
            </a:r>
            <a:endParaRPr lang="he-IL" cap="none" dirty="0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F216AECD-384A-4D9E-63B3-2B4B5254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3980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F0CF089C-1394-C344-D7DD-CB7D434F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Extract variable</a:t>
            </a:r>
            <a:endParaRPr lang="he-IL" cap="none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CE3C449-9800-4597-052B-485FB7B8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72" y="2028629"/>
            <a:ext cx="8992855" cy="280074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56F9055-A271-56E3-3F86-413A2BBB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786" y="3554040"/>
            <a:ext cx="3411124" cy="2550660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3173080D-4F8B-9F37-E2FD-0482A42A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30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F0CF089C-1394-C344-D7DD-CB7D434F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Extract variable</a:t>
            </a:r>
            <a:endParaRPr lang="he-IL" cap="none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2E33B84-AA4B-57B0-43F0-F4CF795DD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5" y="1714260"/>
            <a:ext cx="11603069" cy="342947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E56581D-AF48-7563-1903-248F642A9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659" y="5392558"/>
            <a:ext cx="7887801" cy="1181265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0D55BF3E-FBD5-6C75-5776-F05A5727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5474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F0CF089C-1394-C344-D7DD-CB7D434F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cap="none" dirty="0"/>
              <a:t>Extract method</a:t>
            </a:r>
            <a:endParaRPr lang="he-IL" cap="none" dirty="0"/>
          </a:p>
        </p:txBody>
      </p:sp>
      <p:pic>
        <p:nvPicPr>
          <p:cNvPr id="11" name="תמונה 10" descr="תמונה שמכילה טקסט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4DC7F929-A507-EA1B-31C8-D3B37673A3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" t="6666" r="55695"/>
          <a:stretch/>
        </p:blipFill>
        <p:spPr>
          <a:xfrm>
            <a:off x="8785630" y="-28524"/>
            <a:ext cx="3406370" cy="688652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D858A89F-92C3-8AEB-90A9-1C4A365B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65" y="1839238"/>
            <a:ext cx="4077269" cy="4734586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8DEFAAFD-62C5-47BA-2978-A1837736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4085" y="6391261"/>
            <a:ext cx="946264" cy="365125"/>
          </a:xfrm>
        </p:spPr>
        <p:txBody>
          <a:bodyPr/>
          <a:lstStyle/>
          <a:p>
            <a:fld id="{7F3D44A1-7AC6-42C1-B2CD-D5E8141F9B54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629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F0CF089C-1394-C344-D7DD-CB7D434F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cap="none" dirty="0"/>
              <a:t>Extract method</a:t>
            </a:r>
            <a:endParaRPr lang="he-IL" cap="none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8C14CF5-1736-8BAF-CBAD-57FBB1811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15" y="2325658"/>
            <a:ext cx="5008690" cy="259530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ECEA99B-7BF6-CE75-8ABE-2DC0088AE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781" y="5426398"/>
            <a:ext cx="4696480" cy="253400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9FB8A59-AE92-997A-ED74-303BCBF4A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75" y="2770548"/>
            <a:ext cx="4925112" cy="2553056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9BD1BB1C-F4EA-5712-E7DE-B2C9087FB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754" y="164600"/>
            <a:ext cx="4896533" cy="2486372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DF8468C5-8CCE-85E5-8F87-F434761BA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9815" y="6391261"/>
            <a:ext cx="946264" cy="365125"/>
          </a:xfrm>
        </p:spPr>
        <p:txBody>
          <a:bodyPr/>
          <a:lstStyle/>
          <a:p>
            <a:fld id="{7F3D44A1-7AC6-42C1-B2CD-D5E8141F9B54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231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F0CF089C-1394-C344-D7DD-CB7D434F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Extract class</a:t>
            </a:r>
            <a:endParaRPr lang="he-IL" cap="none" dirty="0"/>
          </a:p>
        </p:txBody>
      </p:sp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E9D1199B-84FC-9152-59D5-2F44090E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57400"/>
            <a:ext cx="9784080" cy="4206240"/>
          </a:xfrm>
        </p:spPr>
        <p:txBody>
          <a:bodyPr/>
          <a:lstStyle/>
          <a:p>
            <a:r>
              <a:rPr lang="he-IL" dirty="0"/>
              <a:t>יש כמה מקרים </a:t>
            </a:r>
            <a:r>
              <a:rPr lang="he-IL" dirty="0">
                <a:hlinkClick r:id="rId2"/>
              </a:rPr>
              <a:t>שכן אפשר</a:t>
            </a:r>
            <a:r>
              <a:rPr lang="he-IL" dirty="0"/>
              <a:t> לעשות אוטומטית עם ה-</a:t>
            </a:r>
            <a:r>
              <a:rPr lang="en-US" dirty="0"/>
              <a:t>IDE</a:t>
            </a:r>
            <a:r>
              <a:rPr lang="he-IL" dirty="0"/>
              <a:t> למשל </a:t>
            </a:r>
            <a:r>
              <a:rPr lang="he-IL" dirty="0" err="1"/>
              <a:t>IntelliJ</a:t>
            </a:r>
            <a:r>
              <a:rPr lang="he-IL" dirty="0"/>
              <a:t> IDEA</a:t>
            </a:r>
          </a:p>
          <a:p>
            <a:pPr lvl="1"/>
            <a:r>
              <a:rPr lang="en-US" dirty="0"/>
              <a:t>Delegate</a:t>
            </a:r>
            <a:r>
              <a:rPr lang="he-IL" dirty="0"/>
              <a:t> – להפריד חלק מהתכונות / פונקציות</a:t>
            </a:r>
          </a:p>
          <a:p>
            <a:pPr lvl="1"/>
            <a:r>
              <a:rPr lang="he-IL" dirty="0"/>
              <a:t>יצירת </a:t>
            </a:r>
            <a:r>
              <a:rPr lang="en-US" dirty="0"/>
              <a:t>method class</a:t>
            </a:r>
            <a:endParaRPr lang="he-IL" dirty="0"/>
          </a:p>
          <a:p>
            <a:pPr lvl="1"/>
            <a:r>
              <a:rPr lang="he-IL" dirty="0"/>
              <a:t>יצירת מחלקה מרשימת פרמטרים ארוכה</a:t>
            </a:r>
          </a:p>
          <a:p>
            <a:r>
              <a:rPr lang="he-IL" dirty="0"/>
              <a:t>שאר המקרים דורשים חשיבה ספציפית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585486BA-CE0A-2DD9-829A-C05ABCBA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536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F0CF089C-1394-C344-D7DD-CB7D434F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Extract class</a:t>
            </a:r>
            <a:endParaRPr lang="he-IL" cap="none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18298DF-E8FA-3D67-E81A-B8AB83C0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248" y="1360170"/>
            <a:ext cx="6091422" cy="5074920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C5E03B13-1021-8910-02C9-971F439D4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516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F0CF089C-1394-C344-D7DD-CB7D434F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Extract class</a:t>
            </a:r>
            <a:endParaRPr lang="he-IL" cap="none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D4F39CB-BD55-D8BB-E573-BCA8AA6DE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840" y="213836"/>
            <a:ext cx="7129720" cy="328851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EC65434-9B92-E9B2-28FA-FFE31CE2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840" y="3549644"/>
            <a:ext cx="7129720" cy="3265468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2B1CCD6F-28A2-B4C7-467D-1D694206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810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920758FE-0658-8F35-3E71-19F08B07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מקומות ללמוד עוד</a:t>
            </a:r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4F713FDF-EB64-F2B1-6A9D-B39A372F2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complete, 2</a:t>
            </a:r>
            <a:r>
              <a:rPr lang="en-US" baseline="30000" dirty="0"/>
              <a:t>nd</a:t>
            </a:r>
            <a:r>
              <a:rPr lang="en-US" dirty="0"/>
              <a:t> edition, Steve McConnell, Microsoft Press</a:t>
            </a:r>
          </a:p>
          <a:p>
            <a:r>
              <a:rPr lang="en-US" dirty="0"/>
              <a:t>Refactoring Guru</a:t>
            </a:r>
            <a:endParaRPr lang="he-IL" dirty="0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ECBC25D3-7879-C6FB-3B2E-F7F571AD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5248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68EDE198-021A-27DB-0C8F-A9903287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שאלות?</a:t>
            </a: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0FE9AAC7-A0A7-AB10-E231-2A81CFE20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246473"/>
              </p:ext>
            </p:extLst>
          </p:nvPr>
        </p:nvGraphicFramePr>
        <p:xfrm>
          <a:off x="0" y="2359378"/>
          <a:ext cx="12192000" cy="451545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252975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620437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09617588"/>
                    </a:ext>
                  </a:extLst>
                </a:gridCol>
              </a:tblGrid>
              <a:tr h="684208">
                <a:tc>
                  <a:txBody>
                    <a:bodyPr/>
                    <a:lstStyle/>
                    <a:p>
                      <a:pPr algn="ctr" rtl="1"/>
                      <a:r>
                        <a:rPr lang="he-IL" sz="4000" dirty="0" err="1"/>
                        <a:t>גיטהאב</a:t>
                      </a:r>
                      <a:endParaRPr lang="he-IL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4000" dirty="0"/>
                        <a:t>בלוג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4000" dirty="0" err="1"/>
                        <a:t>פייסבוק</a:t>
                      </a:r>
                      <a:endParaRPr lang="he-IL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262965"/>
                  </a:ext>
                </a:extLst>
              </a:tr>
              <a:tr h="2869258">
                <a:tc>
                  <a:txBody>
                    <a:bodyPr/>
                    <a:lstStyle/>
                    <a:p>
                      <a:pPr algn="ctr" rtl="1"/>
                      <a:endParaRPr lang="he-IL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745180"/>
                  </a:ext>
                </a:extLst>
              </a:tr>
              <a:tr h="945156"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hlinkClick r:id="rId2"/>
                        </a:rPr>
                        <a:t>github.com/</a:t>
                      </a:r>
                      <a:r>
                        <a:rPr lang="en-US" sz="1800" dirty="0" err="1">
                          <a:hlinkClick r:id="rId2"/>
                        </a:rPr>
                        <a:t>ydlv-frc</a:t>
                      </a:r>
                      <a:endParaRPr lang="he-IL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hlinkClick r:id="rId3"/>
                        </a:rPr>
                        <a:t>ydlv-frc.github.io</a:t>
                      </a:r>
                      <a:endParaRPr lang="he-IL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hlinkClick r:id="rId4"/>
                        </a:rPr>
                        <a:t>facebook.com/</a:t>
                      </a:r>
                      <a:r>
                        <a:rPr lang="en-US" sz="1800" dirty="0" err="1">
                          <a:hlinkClick r:id="rId4"/>
                        </a:rPr>
                        <a:t>yuval.dolev.frc.mentor</a:t>
                      </a:r>
                      <a:endParaRPr lang="he-IL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311602"/>
                  </a:ext>
                </a:extLst>
              </a:tr>
            </a:tbl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id="{40CA60FD-1F3C-9AD9-2303-DBE7B30F6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604" y="3330222"/>
            <a:ext cx="2354792" cy="235479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9BB9AD5-F489-CC12-689A-9F039731C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48" y="3330222"/>
            <a:ext cx="2354792" cy="235479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B060CC9-1A79-BD7F-BAFC-0836AE272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7760" y="3330222"/>
            <a:ext cx="2354792" cy="2354792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A6BD6F53-0D1A-0CF0-E342-798F4DF1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39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910F37-96D0-CD15-DD77-ABED4964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"נושאים באיכות קוד"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D8001A3-C17D-05BF-6F16-BD4CE505A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sz="2400" dirty="0"/>
          </a:p>
        </p:txBody>
      </p:sp>
      <p:pic>
        <p:nvPicPr>
          <p:cNvPr id="2050" name="Picture 2" descr="Ratings Policy">
            <a:extLst>
              <a:ext uri="{FF2B5EF4-FFF2-40B4-BE49-F238E27FC236}">
                <a16:creationId xmlns:a16="http://schemas.microsoft.com/office/drawing/2014/main" id="{ADEB80BD-6B6C-267A-943C-D4C192DD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03" y="2651760"/>
            <a:ext cx="10289512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9CFBB8E-66FF-E14A-3E5D-ABA2C43E8352}"/>
              </a:ext>
            </a:extLst>
          </p:cNvPr>
          <p:cNvSpPr txBox="1"/>
          <p:nvPr/>
        </p:nvSpPr>
        <p:spPr>
          <a:xfrm>
            <a:off x="1053832" y="6389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Motion Picture Association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6819E01A-5C52-0524-EA7F-2EBD6AF8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1756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910F37-96D0-CD15-DD77-ABED4964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"נושאים באיכות קוד"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D8001A3-C17D-05BF-6F16-BD4CE505A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sz="24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6542B31-EBFA-BBB3-6CAB-AB8A3CDE6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0"/>
          <a:stretch/>
        </p:blipFill>
        <p:spPr bwMode="auto">
          <a:xfrm>
            <a:off x="1926465" y="2240279"/>
            <a:ext cx="8336988" cy="374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B6BF06B-22E9-E43D-F744-DDA474C6530A}"/>
              </a:ext>
            </a:extLst>
          </p:cNvPr>
          <p:cNvSpPr txBox="1"/>
          <p:nvPr/>
        </p:nvSpPr>
        <p:spPr>
          <a:xfrm>
            <a:off x="1926465" y="61475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United States Library of Congress</a:t>
            </a:r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58F32DFD-D759-E099-355C-BC148B72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3100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910F37-96D0-CD15-DD77-ABED4964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"נושאים באיכות קוד"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D70AFC-672E-7556-9DB1-906007CF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6" name="Picture 2" descr="brown wooden signage during daytime">
            <a:extLst>
              <a:ext uri="{FF2B5EF4-FFF2-40B4-BE49-F238E27FC236}">
                <a16:creationId xmlns:a16="http://schemas.microsoft.com/office/drawing/2014/main" id="{B01CDF93-C56A-7E04-F305-1C9C0DE46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485" y="767644"/>
            <a:ext cx="3548474" cy="532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D140B7E-B981-DD9D-B58B-186E29D425FE}"/>
              </a:ext>
            </a:extLst>
          </p:cNvPr>
          <p:cNvSpPr txBox="1"/>
          <p:nvPr/>
        </p:nvSpPr>
        <p:spPr>
          <a:xfrm>
            <a:off x="2878667" y="6217920"/>
            <a:ext cx="269804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Unsplash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Unsplash</a:t>
            </a:r>
            <a:r>
              <a:rPr lang="en-US" dirty="0"/>
              <a:t> license)</a:t>
            </a:r>
            <a:endParaRPr lang="he-IL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47A768F-A0DD-4226-7094-A75DCD97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803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352801AA-C137-CF5B-1F05-8326260B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950" y="2194560"/>
            <a:ext cx="5418961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>
                <a:solidFill>
                  <a:schemeClr val="tx2"/>
                </a:solidFill>
              </a:rPr>
              <a:t>סיבוכיות קוגניטיבית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00B8E88-4F47-6116-FC5C-0323976CC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49950" y="3996250"/>
            <a:ext cx="5418962" cy="1942434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endParaRPr lang="en-US">
              <a:solidFill>
                <a:schemeClr val="bg2"/>
              </a:solidFill>
            </a:endParaRPr>
          </a:p>
        </p:txBody>
      </p:sp>
      <p:pic>
        <p:nvPicPr>
          <p:cNvPr id="2" name="מציין מיקום תוכן 3" descr="תמונה שמכילה ציור, אומנות ילדים, תמונה, איור&#10;&#10;התיאור נוצר באופן אוטומטי">
            <a:extLst>
              <a:ext uri="{FF2B5EF4-FFF2-40B4-BE49-F238E27FC236}">
                <a16:creationId xmlns:a16="http://schemas.microsoft.com/office/drawing/2014/main" id="{0B5BD496-5242-D9DD-4854-3A5487E3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8" y="960795"/>
            <a:ext cx="6166962" cy="420687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A88FA5C-E39C-9E24-7BA4-155851B4C4E1}"/>
              </a:ext>
            </a:extLst>
          </p:cNvPr>
          <p:cNvSpPr txBox="1"/>
          <p:nvPr/>
        </p:nvSpPr>
        <p:spPr>
          <a:xfrm>
            <a:off x="2415822" y="5183845"/>
            <a:ext cx="26980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Nickelodeon</a:t>
            </a:r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F8BBC4F-69A0-2229-C18D-31F59418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699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>
            <a:extLst>
              <a:ext uri="{FF2B5EF4-FFF2-40B4-BE49-F238E27FC236}">
                <a16:creationId xmlns:a16="http://schemas.microsoft.com/office/drawing/2014/main" id="{50E00EDE-A352-3714-4746-AA6D56CE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סיבוכיות קוגניטיבית – אנלוגיה</a:t>
            </a:r>
          </a:p>
        </p:txBody>
      </p:sp>
      <p:pic>
        <p:nvPicPr>
          <p:cNvPr id="1026" name="Picture 2" descr="Don't Blink! | Blink | Doctor Who">
            <a:extLst>
              <a:ext uri="{FF2B5EF4-FFF2-40B4-BE49-F238E27FC236}">
                <a16:creationId xmlns:a16="http://schemas.microsoft.com/office/drawing/2014/main" id="{02E3D02C-E2D6-6D46-DCA8-B65AA65E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84" y="1792936"/>
            <a:ext cx="9078350" cy="510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EB5B47A-20C9-60EB-B18C-66C5FBBD97F9}"/>
              </a:ext>
            </a:extLst>
          </p:cNvPr>
          <p:cNvSpPr txBox="1"/>
          <p:nvPr/>
        </p:nvSpPr>
        <p:spPr>
          <a:xfrm>
            <a:off x="1555784" y="5610578"/>
            <a:ext cx="907835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+mj-lt"/>
              </a:rPr>
              <a:t>Don’t blink!</a:t>
            </a:r>
            <a:endParaRPr lang="he-IL" sz="4800" b="1" dirty="0">
              <a:ln w="19050"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+mj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2E68582-ED92-928E-D130-AFDCBFBD5DA5}"/>
              </a:ext>
            </a:extLst>
          </p:cNvPr>
          <p:cNvSpPr txBox="1"/>
          <p:nvPr/>
        </p:nvSpPr>
        <p:spPr>
          <a:xfrm>
            <a:off x="1555784" y="6488668"/>
            <a:ext cx="26980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BBC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7AC2584-EF11-CF85-33AC-D8D8CD03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400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>
            <a:extLst>
              <a:ext uri="{FF2B5EF4-FFF2-40B4-BE49-F238E27FC236}">
                <a16:creationId xmlns:a16="http://schemas.microsoft.com/office/drawing/2014/main" id="{50E00EDE-A352-3714-4746-AA6D56CE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סיבוכיות קוגניטיבית – מה זה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3C90D53-BCC9-1272-9677-16651A71C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8" y="70969"/>
            <a:ext cx="11202963" cy="6716062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B3C345B0-7619-C05E-4B15-B3E9B586BA94}"/>
              </a:ext>
            </a:extLst>
          </p:cNvPr>
          <p:cNvSpPr/>
          <p:nvPr/>
        </p:nvSpPr>
        <p:spPr>
          <a:xfrm>
            <a:off x="494518" y="6163733"/>
            <a:ext cx="11202963" cy="62329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BC7B9C0B-1882-58DA-17A2-E97509E6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44A1-7AC6-42C1-B2CD-D5E8141F9B54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64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רצועות צבע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פונטי FIRST">
      <a:majorFont>
        <a:latin typeface="Heebo ExtraBold"/>
        <a:ea typeface=""/>
        <a:cs typeface="Heebo"/>
      </a:majorFont>
      <a:minorFont>
        <a:latin typeface="Heebo"/>
        <a:ea typeface=""/>
        <a:cs typeface="Heebo"/>
      </a:minorFont>
    </a:fontScheme>
    <a:fmtScheme name="רצועות צב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רצועות צבע</Template>
  <TotalTime>2189</TotalTime>
  <Words>1029</Words>
  <Application>Microsoft Office PowerPoint</Application>
  <PresentationFormat>מסך רחב</PresentationFormat>
  <Paragraphs>195</Paragraphs>
  <Slides>39</Slides>
  <Notes>21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39</vt:i4>
      </vt:variant>
    </vt:vector>
  </HeadingPairs>
  <TitlesOfParts>
    <vt:vector size="47" baseType="lpstr">
      <vt:lpstr>Aptos</vt:lpstr>
      <vt:lpstr>Arial</vt:lpstr>
      <vt:lpstr>Cambria Math</vt:lpstr>
      <vt:lpstr>Heebo</vt:lpstr>
      <vt:lpstr>Heebo ExtraBold</vt:lpstr>
      <vt:lpstr>Rubik</vt:lpstr>
      <vt:lpstr>Wingdings</vt:lpstr>
      <vt:lpstr>רצועות צבע</vt:lpstr>
      <vt:lpstr>נושאים באיכות קוד</vt:lpstr>
      <vt:lpstr>             עליי</vt:lpstr>
      <vt:lpstr>"נושאים באיכות קוד" – ידע נדרש*</vt:lpstr>
      <vt:lpstr>"נושאים באיכות קוד"</vt:lpstr>
      <vt:lpstr>"נושאים באיכות קוד"</vt:lpstr>
      <vt:lpstr>"נושאים באיכות קוד"</vt:lpstr>
      <vt:lpstr>סיבוכיות קוגניטיבית</vt:lpstr>
      <vt:lpstr>סיבוכיות קוגניטיבית – אנלוגיה</vt:lpstr>
      <vt:lpstr>סיבוכיות קוגניטיבית – מה זה</vt:lpstr>
      <vt:lpstr>סיבוכיות קוגניטיבית – אנלוגיה</vt:lpstr>
      <vt:lpstr>סיבוכיות קוגניטיבית – מה זה</vt:lpstr>
      <vt:lpstr>מסקנות מהאנלוגיה שלנו</vt:lpstr>
      <vt:lpstr>העקרון הכי חשוב</vt:lpstr>
      <vt:lpstr>כללים חשובים</vt:lpstr>
      <vt:lpstr>Information hiding</vt:lpstr>
      <vt:lpstr>Service vs. implementation</vt:lpstr>
      <vt:lpstr>Service vs. implementation</vt:lpstr>
      <vt:lpstr>צמידות ולכידות</vt:lpstr>
      <vt:lpstr>לכידות (cohesion)</vt:lpstr>
      <vt:lpstr>לכידות (cohesion)</vt:lpstr>
      <vt:lpstr>לכידות נמוכה (רע)</vt:lpstr>
      <vt:lpstr>לכידות גבוהה (טוב)</vt:lpstr>
      <vt:lpstr>לכידות יותר גבוהה (יותר טוב)</vt:lpstr>
      <vt:lpstr>SRP - Single Responsibility Principle</vt:lpstr>
      <vt:lpstr>צמידות (coupling)</vt:lpstr>
      <vt:lpstr>Extractions</vt:lpstr>
      <vt:lpstr>Extracting</vt:lpstr>
      <vt:lpstr>Extract variable</vt:lpstr>
      <vt:lpstr>Extract variable</vt:lpstr>
      <vt:lpstr>Extract variable</vt:lpstr>
      <vt:lpstr>Extract variable</vt:lpstr>
      <vt:lpstr>Extract variable</vt:lpstr>
      <vt:lpstr>Extract method</vt:lpstr>
      <vt:lpstr>Extract method</vt:lpstr>
      <vt:lpstr>Extract class</vt:lpstr>
      <vt:lpstr>Extract class</vt:lpstr>
      <vt:lpstr>Extract class</vt:lpstr>
      <vt:lpstr>מקומות ללמוד עוד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Yuval Dolev</dc:creator>
  <cp:lastModifiedBy>Yuval Dolev</cp:lastModifiedBy>
  <cp:revision>119</cp:revision>
  <dcterms:created xsi:type="dcterms:W3CDTF">2024-08-15T15:27:46Z</dcterms:created>
  <dcterms:modified xsi:type="dcterms:W3CDTF">2024-09-02T12:53:38Z</dcterms:modified>
</cp:coreProperties>
</file>